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811" r:id="rId2"/>
  </p:sldMasterIdLst>
  <p:notesMasterIdLst>
    <p:notesMasterId r:id="rId17"/>
  </p:notesMasterIdLst>
  <p:sldIdLst>
    <p:sldId id="258" r:id="rId3"/>
    <p:sldId id="261" r:id="rId4"/>
    <p:sldId id="262" r:id="rId5"/>
    <p:sldId id="263" r:id="rId6"/>
    <p:sldId id="264" r:id="rId7"/>
    <p:sldId id="267" r:id="rId8"/>
    <p:sldId id="268" r:id="rId9"/>
    <p:sldId id="272" r:id="rId10"/>
    <p:sldId id="266" r:id="rId11"/>
    <p:sldId id="271" r:id="rId12"/>
    <p:sldId id="269" r:id="rId13"/>
    <p:sldId id="270" r:id="rId14"/>
    <p:sldId id="273" r:id="rId15"/>
    <p:sldId id="274"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32B0E-53A9-4B45-A99B-6495111B86DE}" v="1331" dt="2021-12-01T10:36:47.055"/>
    <p1510:client id="{72F44C15-52AD-4D5D-B544-3A305F20AB46}" v="14" dt="2021-12-01T17:03:42.412"/>
    <p1510:client id="{D6C92421-F2A1-4178-894D-B859DDAC5AD5}" v="750" dt="2021-11-30T09:55:20.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2F109-1D89-424D-AE74-47F700FB5F3B}"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6E71EA15-B956-4839-ADDB-564017BEE2C7}">
      <dgm:prSet/>
      <dgm:spPr/>
      <dgm:t>
        <a:bodyPr/>
        <a:lstStyle/>
        <a:p>
          <a:r>
            <a:rPr lang="en-US" dirty="0"/>
            <a:t>As our society is inclined towards using more and more digital technologies, we end up managing most of our tasks digitally. </a:t>
          </a:r>
        </a:p>
      </dgm:t>
    </dgm:pt>
    <dgm:pt modelId="{1C6D6A45-48FA-42C7-A0AF-3AFCF87F33F7}" type="parTrans" cxnId="{605B3668-F11D-4B25-8536-BB3082A3ABF2}">
      <dgm:prSet/>
      <dgm:spPr/>
      <dgm:t>
        <a:bodyPr/>
        <a:lstStyle/>
        <a:p>
          <a:endParaRPr lang="en-US"/>
        </a:p>
      </dgm:t>
    </dgm:pt>
    <dgm:pt modelId="{13C6C39B-98A0-405C-B11F-D16DE1B4F56D}" type="sibTrans" cxnId="{605B3668-F11D-4B25-8536-BB3082A3ABF2}">
      <dgm:prSet/>
      <dgm:spPr/>
      <dgm:t>
        <a:bodyPr/>
        <a:lstStyle/>
        <a:p>
          <a:endParaRPr lang="en-US"/>
        </a:p>
      </dgm:t>
    </dgm:pt>
    <dgm:pt modelId="{4C398384-DABF-4006-896D-5E2267070527}">
      <dgm:prSet/>
      <dgm:spPr/>
      <dgm:t>
        <a:bodyPr/>
        <a:lstStyle/>
        <a:p>
          <a:r>
            <a:rPr lang="en-US" dirty="0"/>
            <a:t>Digital Society reflects the growing trend of using digital technologies in all spheres of human activities.</a:t>
          </a:r>
        </a:p>
      </dgm:t>
    </dgm:pt>
    <dgm:pt modelId="{857E857E-7FAF-4083-B1B8-5E5C36EA884C}" type="parTrans" cxnId="{D48CE95C-DA60-4D27-AD51-6CFDA5F8E699}">
      <dgm:prSet/>
      <dgm:spPr/>
      <dgm:t>
        <a:bodyPr/>
        <a:lstStyle/>
        <a:p>
          <a:endParaRPr lang="en-US"/>
        </a:p>
      </dgm:t>
    </dgm:pt>
    <dgm:pt modelId="{EBFA5AB4-4429-4EA7-9DF1-D524DDE6A703}" type="sibTrans" cxnId="{D48CE95C-DA60-4D27-AD51-6CFDA5F8E699}">
      <dgm:prSet/>
      <dgm:spPr/>
      <dgm:t>
        <a:bodyPr/>
        <a:lstStyle/>
        <a:p>
          <a:endParaRPr lang="en-US"/>
        </a:p>
      </dgm:t>
    </dgm:pt>
    <dgm:pt modelId="{87D94CB8-7E56-4451-80E9-F0C62B5D98D9}" type="pres">
      <dgm:prSet presAssocID="{FA82F109-1D89-424D-AE74-47F700FB5F3B}" presName="hierChild1" presStyleCnt="0">
        <dgm:presLayoutVars>
          <dgm:chPref val="1"/>
          <dgm:dir/>
          <dgm:animOne val="branch"/>
          <dgm:animLvl val="lvl"/>
          <dgm:resizeHandles/>
        </dgm:presLayoutVars>
      </dgm:prSet>
      <dgm:spPr/>
    </dgm:pt>
    <dgm:pt modelId="{3E886365-4A2A-4A49-A6CD-0F7D8FA15799}" type="pres">
      <dgm:prSet presAssocID="{6E71EA15-B956-4839-ADDB-564017BEE2C7}" presName="hierRoot1" presStyleCnt="0"/>
      <dgm:spPr/>
    </dgm:pt>
    <dgm:pt modelId="{BB997361-EF68-4ABE-8BAA-620707ED4093}" type="pres">
      <dgm:prSet presAssocID="{6E71EA15-B956-4839-ADDB-564017BEE2C7}" presName="composite" presStyleCnt="0"/>
      <dgm:spPr/>
    </dgm:pt>
    <dgm:pt modelId="{194636C3-76C8-4C51-98E7-24F9E66966D7}" type="pres">
      <dgm:prSet presAssocID="{6E71EA15-B956-4839-ADDB-564017BEE2C7}" presName="background" presStyleLbl="node0" presStyleIdx="0" presStyleCnt="2"/>
      <dgm:spPr/>
    </dgm:pt>
    <dgm:pt modelId="{F8335B46-9C9B-4B25-B464-578E52D6A295}" type="pres">
      <dgm:prSet presAssocID="{6E71EA15-B956-4839-ADDB-564017BEE2C7}" presName="text" presStyleLbl="fgAcc0" presStyleIdx="0" presStyleCnt="2">
        <dgm:presLayoutVars>
          <dgm:chPref val="3"/>
        </dgm:presLayoutVars>
      </dgm:prSet>
      <dgm:spPr/>
    </dgm:pt>
    <dgm:pt modelId="{AEC09E1D-6237-49E0-B687-3C572E7CD24B}" type="pres">
      <dgm:prSet presAssocID="{6E71EA15-B956-4839-ADDB-564017BEE2C7}" presName="hierChild2" presStyleCnt="0"/>
      <dgm:spPr/>
    </dgm:pt>
    <dgm:pt modelId="{445395A3-BBDA-4AE0-8972-1CDAF454DB57}" type="pres">
      <dgm:prSet presAssocID="{4C398384-DABF-4006-896D-5E2267070527}" presName="hierRoot1" presStyleCnt="0"/>
      <dgm:spPr/>
    </dgm:pt>
    <dgm:pt modelId="{534B7885-4DAB-47EA-932E-EBD59CC626B5}" type="pres">
      <dgm:prSet presAssocID="{4C398384-DABF-4006-896D-5E2267070527}" presName="composite" presStyleCnt="0"/>
      <dgm:spPr/>
    </dgm:pt>
    <dgm:pt modelId="{E1F04A0E-8D97-4322-BE4A-66E0F9307777}" type="pres">
      <dgm:prSet presAssocID="{4C398384-DABF-4006-896D-5E2267070527}" presName="background" presStyleLbl="node0" presStyleIdx="1" presStyleCnt="2"/>
      <dgm:spPr/>
    </dgm:pt>
    <dgm:pt modelId="{7ECE6CFC-E9E6-429C-A827-9B999B847720}" type="pres">
      <dgm:prSet presAssocID="{4C398384-DABF-4006-896D-5E2267070527}" presName="text" presStyleLbl="fgAcc0" presStyleIdx="1" presStyleCnt="2">
        <dgm:presLayoutVars>
          <dgm:chPref val="3"/>
        </dgm:presLayoutVars>
      </dgm:prSet>
      <dgm:spPr/>
    </dgm:pt>
    <dgm:pt modelId="{C41D57C7-7142-4C73-9BA5-2E400A77FCA5}" type="pres">
      <dgm:prSet presAssocID="{4C398384-DABF-4006-896D-5E2267070527}" presName="hierChild2" presStyleCnt="0"/>
      <dgm:spPr/>
    </dgm:pt>
  </dgm:ptLst>
  <dgm:cxnLst>
    <dgm:cxn modelId="{D48CE95C-DA60-4D27-AD51-6CFDA5F8E699}" srcId="{FA82F109-1D89-424D-AE74-47F700FB5F3B}" destId="{4C398384-DABF-4006-896D-5E2267070527}" srcOrd="1" destOrd="0" parTransId="{857E857E-7FAF-4083-B1B8-5E5C36EA884C}" sibTransId="{EBFA5AB4-4429-4EA7-9DF1-D524DDE6A703}"/>
    <dgm:cxn modelId="{605B3668-F11D-4B25-8536-BB3082A3ABF2}" srcId="{FA82F109-1D89-424D-AE74-47F700FB5F3B}" destId="{6E71EA15-B956-4839-ADDB-564017BEE2C7}" srcOrd="0" destOrd="0" parTransId="{1C6D6A45-48FA-42C7-A0AF-3AFCF87F33F7}" sibTransId="{13C6C39B-98A0-405C-B11F-D16DE1B4F56D}"/>
    <dgm:cxn modelId="{66899379-C93A-4E71-B876-CA13CA75B6AF}" type="presOf" srcId="{4C398384-DABF-4006-896D-5E2267070527}" destId="{7ECE6CFC-E9E6-429C-A827-9B999B847720}" srcOrd="0" destOrd="0" presId="urn:microsoft.com/office/officeart/2005/8/layout/hierarchy1"/>
    <dgm:cxn modelId="{19F923C9-D2CB-4CBF-B341-AA374951A1FC}" type="presOf" srcId="{6E71EA15-B956-4839-ADDB-564017BEE2C7}" destId="{F8335B46-9C9B-4B25-B464-578E52D6A295}" srcOrd="0" destOrd="0" presId="urn:microsoft.com/office/officeart/2005/8/layout/hierarchy1"/>
    <dgm:cxn modelId="{111331D4-4F5B-4E0E-9D84-62B42EA1974A}" type="presOf" srcId="{FA82F109-1D89-424D-AE74-47F700FB5F3B}" destId="{87D94CB8-7E56-4451-80E9-F0C62B5D98D9}" srcOrd="0" destOrd="0" presId="urn:microsoft.com/office/officeart/2005/8/layout/hierarchy1"/>
    <dgm:cxn modelId="{A3A7782A-F011-4F41-946B-4ED4B4987316}" type="presParOf" srcId="{87D94CB8-7E56-4451-80E9-F0C62B5D98D9}" destId="{3E886365-4A2A-4A49-A6CD-0F7D8FA15799}" srcOrd="0" destOrd="0" presId="urn:microsoft.com/office/officeart/2005/8/layout/hierarchy1"/>
    <dgm:cxn modelId="{BB23B6D2-F588-465B-9B9A-46D54B3E670B}" type="presParOf" srcId="{3E886365-4A2A-4A49-A6CD-0F7D8FA15799}" destId="{BB997361-EF68-4ABE-8BAA-620707ED4093}" srcOrd="0" destOrd="0" presId="urn:microsoft.com/office/officeart/2005/8/layout/hierarchy1"/>
    <dgm:cxn modelId="{70B0D55C-AEE4-4BCF-9BC8-61D183DF2A9B}" type="presParOf" srcId="{BB997361-EF68-4ABE-8BAA-620707ED4093}" destId="{194636C3-76C8-4C51-98E7-24F9E66966D7}" srcOrd="0" destOrd="0" presId="urn:microsoft.com/office/officeart/2005/8/layout/hierarchy1"/>
    <dgm:cxn modelId="{A54D909C-59B2-4480-94D6-B0CDBC52FE9A}" type="presParOf" srcId="{BB997361-EF68-4ABE-8BAA-620707ED4093}" destId="{F8335B46-9C9B-4B25-B464-578E52D6A295}" srcOrd="1" destOrd="0" presId="urn:microsoft.com/office/officeart/2005/8/layout/hierarchy1"/>
    <dgm:cxn modelId="{6E6E5844-AE57-4687-8F2D-C4BE7CA0692F}" type="presParOf" srcId="{3E886365-4A2A-4A49-A6CD-0F7D8FA15799}" destId="{AEC09E1D-6237-49E0-B687-3C572E7CD24B}" srcOrd="1" destOrd="0" presId="urn:microsoft.com/office/officeart/2005/8/layout/hierarchy1"/>
    <dgm:cxn modelId="{92C78CB6-8F64-49DF-B221-DDD6AD50C10C}" type="presParOf" srcId="{87D94CB8-7E56-4451-80E9-F0C62B5D98D9}" destId="{445395A3-BBDA-4AE0-8972-1CDAF454DB57}" srcOrd="1" destOrd="0" presId="urn:microsoft.com/office/officeart/2005/8/layout/hierarchy1"/>
    <dgm:cxn modelId="{95DC3CC3-6036-4AD3-A9B4-5933BB202838}" type="presParOf" srcId="{445395A3-BBDA-4AE0-8972-1CDAF454DB57}" destId="{534B7885-4DAB-47EA-932E-EBD59CC626B5}" srcOrd="0" destOrd="0" presId="urn:microsoft.com/office/officeart/2005/8/layout/hierarchy1"/>
    <dgm:cxn modelId="{E7F415AA-8A9B-47E7-8B1B-A3DE80C39CB1}" type="presParOf" srcId="{534B7885-4DAB-47EA-932E-EBD59CC626B5}" destId="{E1F04A0E-8D97-4322-BE4A-66E0F9307777}" srcOrd="0" destOrd="0" presId="urn:microsoft.com/office/officeart/2005/8/layout/hierarchy1"/>
    <dgm:cxn modelId="{5CB4EA2B-7079-428B-BADA-35508931B79C}" type="presParOf" srcId="{534B7885-4DAB-47EA-932E-EBD59CC626B5}" destId="{7ECE6CFC-E9E6-429C-A827-9B999B847720}" srcOrd="1" destOrd="0" presId="urn:microsoft.com/office/officeart/2005/8/layout/hierarchy1"/>
    <dgm:cxn modelId="{19C47431-8A9A-4486-B8E5-5A99C7A82DCF}" type="presParOf" srcId="{445395A3-BBDA-4AE0-8972-1CDAF454DB57}" destId="{C41D57C7-7142-4C73-9BA5-2E400A77FC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2F109-1D89-424D-AE74-47F700FB5F3B}"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A1510CE7-624D-4277-B54D-D37AC5BEA0B3}">
      <dgm:prSet phldr="0"/>
      <dgm:spPr/>
      <dgm:t>
        <a:bodyPr/>
        <a:lstStyle/>
        <a:p>
          <a:pPr algn="l" rtl="0"/>
          <a:r>
            <a:rPr lang="en-US" dirty="0"/>
            <a:t>Anyone who uses digital technology along with </a:t>
          </a:r>
          <a:r>
            <a:rPr lang="en-US" dirty="0">
              <a:latin typeface="Calibri Light" panose="020F0302020204030204"/>
            </a:rPr>
            <a:t>Internet a</a:t>
          </a:r>
          <a:r>
            <a:rPr lang="en-US" dirty="0"/>
            <a:t> digital citizen or </a:t>
          </a:r>
          <a:r>
            <a:rPr lang="en-US" dirty="0">
              <a:latin typeface="Calibri Light" panose="020F0302020204030204"/>
            </a:rPr>
            <a:t>a netizen</a:t>
          </a:r>
          <a:r>
            <a:rPr lang="en-US" dirty="0"/>
            <a:t>.</a:t>
          </a:r>
          <a:endParaRPr lang="en-US" dirty="0">
            <a:latin typeface="Calibri Light" panose="020F0302020204030204"/>
          </a:endParaRPr>
        </a:p>
      </dgm:t>
    </dgm:pt>
    <dgm:pt modelId="{6BA6A8B6-AD47-4DD2-AE83-6D718EE55803}" type="parTrans" cxnId="{F21E597B-08D7-4813-A7C4-FD647643ED44}">
      <dgm:prSet/>
      <dgm:spPr/>
    </dgm:pt>
    <dgm:pt modelId="{4899FF10-3464-44F9-83E3-D4E9143ACF05}" type="sibTrans" cxnId="{F21E597B-08D7-4813-A7C4-FD647643ED44}">
      <dgm:prSet/>
      <dgm:spPr/>
    </dgm:pt>
    <dgm:pt modelId="{029CA9D8-51DE-4F76-89ED-7A127AF083E9}">
      <dgm:prSet phldr="0"/>
      <dgm:spPr/>
      <dgm:t>
        <a:bodyPr/>
        <a:lstStyle/>
        <a:p>
          <a:r>
            <a:rPr lang="en-US" dirty="0"/>
            <a:t>Being a good </a:t>
          </a:r>
          <a:r>
            <a:rPr lang="en-US" dirty="0">
              <a:latin typeface="Calibri Light" panose="020F0302020204030204"/>
            </a:rPr>
            <a:t>netizen means</a:t>
          </a:r>
          <a:r>
            <a:rPr lang="en-US" dirty="0"/>
            <a:t> practicing safe, ethical and legal use of </a:t>
          </a:r>
          <a:r>
            <a:rPr lang="en-US" dirty="0">
              <a:latin typeface="Calibri Light" panose="020F0302020204030204"/>
            </a:rPr>
            <a:t>digital technology</a:t>
          </a:r>
          <a:r>
            <a:rPr lang="en-US" dirty="0"/>
            <a:t>.</a:t>
          </a:r>
          <a:endParaRPr lang="en-GB" dirty="0"/>
        </a:p>
      </dgm:t>
    </dgm:pt>
    <dgm:pt modelId="{761D8A3C-4DF6-46D7-8863-95E336FF2FEE}" type="parTrans" cxnId="{3F481BCC-74DF-457E-8DC5-37874AEFD86C}">
      <dgm:prSet/>
      <dgm:spPr/>
    </dgm:pt>
    <dgm:pt modelId="{5D3F00B1-E472-4E11-A9C9-9ACBBC9F256A}" type="sibTrans" cxnId="{3F481BCC-74DF-457E-8DC5-37874AEFD86C}">
      <dgm:prSet/>
      <dgm:spPr/>
    </dgm:pt>
    <dgm:pt modelId="{87D94CB8-7E56-4451-80E9-F0C62B5D98D9}" type="pres">
      <dgm:prSet presAssocID="{FA82F109-1D89-424D-AE74-47F700FB5F3B}" presName="hierChild1" presStyleCnt="0">
        <dgm:presLayoutVars>
          <dgm:chPref val="1"/>
          <dgm:dir/>
          <dgm:animOne val="branch"/>
          <dgm:animLvl val="lvl"/>
          <dgm:resizeHandles/>
        </dgm:presLayoutVars>
      </dgm:prSet>
      <dgm:spPr/>
    </dgm:pt>
    <dgm:pt modelId="{A64593D1-6A23-42A2-8268-ABCE218AC0B2}" type="pres">
      <dgm:prSet presAssocID="{A1510CE7-624D-4277-B54D-D37AC5BEA0B3}" presName="hierRoot1" presStyleCnt="0"/>
      <dgm:spPr/>
    </dgm:pt>
    <dgm:pt modelId="{B002EBB7-CFA7-4D0A-877D-E84AA634B93B}" type="pres">
      <dgm:prSet presAssocID="{A1510CE7-624D-4277-B54D-D37AC5BEA0B3}" presName="composite" presStyleCnt="0"/>
      <dgm:spPr/>
    </dgm:pt>
    <dgm:pt modelId="{7284F369-4FF7-4F97-8575-0600FA7C619B}" type="pres">
      <dgm:prSet presAssocID="{A1510CE7-624D-4277-B54D-D37AC5BEA0B3}" presName="background" presStyleLbl="node0" presStyleIdx="0" presStyleCnt="2"/>
      <dgm:spPr/>
    </dgm:pt>
    <dgm:pt modelId="{026E0E06-4069-4ADE-B3CC-1590C8C0DF90}" type="pres">
      <dgm:prSet presAssocID="{A1510CE7-624D-4277-B54D-D37AC5BEA0B3}" presName="text" presStyleLbl="fgAcc0" presStyleIdx="0" presStyleCnt="2">
        <dgm:presLayoutVars>
          <dgm:chPref val="3"/>
        </dgm:presLayoutVars>
      </dgm:prSet>
      <dgm:spPr/>
    </dgm:pt>
    <dgm:pt modelId="{8190F385-6D4B-490D-8BEB-7CCF8EAB904E}" type="pres">
      <dgm:prSet presAssocID="{A1510CE7-624D-4277-B54D-D37AC5BEA0B3}" presName="hierChild2" presStyleCnt="0"/>
      <dgm:spPr/>
    </dgm:pt>
    <dgm:pt modelId="{352BF106-40CD-4A76-8102-CB6AA8B02EBB}" type="pres">
      <dgm:prSet presAssocID="{029CA9D8-51DE-4F76-89ED-7A127AF083E9}" presName="hierRoot1" presStyleCnt="0"/>
      <dgm:spPr/>
    </dgm:pt>
    <dgm:pt modelId="{30C72D42-0FBB-4B67-8106-C881A05B4145}" type="pres">
      <dgm:prSet presAssocID="{029CA9D8-51DE-4F76-89ED-7A127AF083E9}" presName="composite" presStyleCnt="0"/>
      <dgm:spPr/>
    </dgm:pt>
    <dgm:pt modelId="{37E38CA8-7BE2-41CF-84E6-6E1E9C167600}" type="pres">
      <dgm:prSet presAssocID="{029CA9D8-51DE-4F76-89ED-7A127AF083E9}" presName="background" presStyleLbl="node0" presStyleIdx="1" presStyleCnt="2"/>
      <dgm:spPr/>
    </dgm:pt>
    <dgm:pt modelId="{5C0E19A5-A39A-4D97-AE36-0A93717684E2}" type="pres">
      <dgm:prSet presAssocID="{029CA9D8-51DE-4F76-89ED-7A127AF083E9}" presName="text" presStyleLbl="fgAcc0" presStyleIdx="1" presStyleCnt="2">
        <dgm:presLayoutVars>
          <dgm:chPref val="3"/>
        </dgm:presLayoutVars>
      </dgm:prSet>
      <dgm:spPr/>
    </dgm:pt>
    <dgm:pt modelId="{5CFF9B96-7DD6-4CEB-9E10-7765734DDABA}" type="pres">
      <dgm:prSet presAssocID="{029CA9D8-51DE-4F76-89ED-7A127AF083E9}" presName="hierChild2" presStyleCnt="0"/>
      <dgm:spPr/>
    </dgm:pt>
  </dgm:ptLst>
  <dgm:cxnLst>
    <dgm:cxn modelId="{FA755D00-FA9E-461E-9D8F-D6B5D087831F}" type="presOf" srcId="{A1510CE7-624D-4277-B54D-D37AC5BEA0B3}" destId="{026E0E06-4069-4ADE-B3CC-1590C8C0DF90}" srcOrd="0" destOrd="0" presId="urn:microsoft.com/office/officeart/2005/8/layout/hierarchy1"/>
    <dgm:cxn modelId="{F21E597B-08D7-4813-A7C4-FD647643ED44}" srcId="{FA82F109-1D89-424D-AE74-47F700FB5F3B}" destId="{A1510CE7-624D-4277-B54D-D37AC5BEA0B3}" srcOrd="0" destOrd="0" parTransId="{6BA6A8B6-AD47-4DD2-AE83-6D718EE55803}" sibTransId="{4899FF10-3464-44F9-83E3-D4E9143ACF05}"/>
    <dgm:cxn modelId="{805A9FC2-4D87-4B6E-9FB9-D4B6BA7B3457}" type="presOf" srcId="{029CA9D8-51DE-4F76-89ED-7A127AF083E9}" destId="{5C0E19A5-A39A-4D97-AE36-0A93717684E2}" srcOrd="0" destOrd="0" presId="urn:microsoft.com/office/officeart/2005/8/layout/hierarchy1"/>
    <dgm:cxn modelId="{3F481BCC-74DF-457E-8DC5-37874AEFD86C}" srcId="{FA82F109-1D89-424D-AE74-47F700FB5F3B}" destId="{029CA9D8-51DE-4F76-89ED-7A127AF083E9}" srcOrd="1" destOrd="0" parTransId="{761D8A3C-4DF6-46D7-8863-95E336FF2FEE}" sibTransId="{5D3F00B1-E472-4E11-A9C9-9ACBBC9F256A}"/>
    <dgm:cxn modelId="{111331D4-4F5B-4E0E-9D84-62B42EA1974A}" type="presOf" srcId="{FA82F109-1D89-424D-AE74-47F700FB5F3B}" destId="{87D94CB8-7E56-4451-80E9-F0C62B5D98D9}" srcOrd="0" destOrd="0" presId="urn:microsoft.com/office/officeart/2005/8/layout/hierarchy1"/>
    <dgm:cxn modelId="{9729F2EA-A5CC-4F6D-9919-ACE22FE98F83}" type="presParOf" srcId="{87D94CB8-7E56-4451-80E9-F0C62B5D98D9}" destId="{A64593D1-6A23-42A2-8268-ABCE218AC0B2}" srcOrd="0" destOrd="0" presId="urn:microsoft.com/office/officeart/2005/8/layout/hierarchy1"/>
    <dgm:cxn modelId="{460B7B0B-2841-464A-AAFA-C6302A3CEC62}" type="presParOf" srcId="{A64593D1-6A23-42A2-8268-ABCE218AC0B2}" destId="{B002EBB7-CFA7-4D0A-877D-E84AA634B93B}" srcOrd="0" destOrd="0" presId="urn:microsoft.com/office/officeart/2005/8/layout/hierarchy1"/>
    <dgm:cxn modelId="{52D61EE6-00CE-4C41-BF67-A6903EAA2660}" type="presParOf" srcId="{B002EBB7-CFA7-4D0A-877D-E84AA634B93B}" destId="{7284F369-4FF7-4F97-8575-0600FA7C619B}" srcOrd="0" destOrd="0" presId="urn:microsoft.com/office/officeart/2005/8/layout/hierarchy1"/>
    <dgm:cxn modelId="{4BAA1B1E-CB77-4CE8-8B9E-BCE4BDF05124}" type="presParOf" srcId="{B002EBB7-CFA7-4D0A-877D-E84AA634B93B}" destId="{026E0E06-4069-4ADE-B3CC-1590C8C0DF90}" srcOrd="1" destOrd="0" presId="urn:microsoft.com/office/officeart/2005/8/layout/hierarchy1"/>
    <dgm:cxn modelId="{9766D0E3-A604-4792-9B26-19CDFADAF417}" type="presParOf" srcId="{A64593D1-6A23-42A2-8268-ABCE218AC0B2}" destId="{8190F385-6D4B-490D-8BEB-7CCF8EAB904E}" srcOrd="1" destOrd="0" presId="urn:microsoft.com/office/officeart/2005/8/layout/hierarchy1"/>
    <dgm:cxn modelId="{8F911830-B12E-46C1-8446-9EB668F0F2BF}" type="presParOf" srcId="{87D94CB8-7E56-4451-80E9-F0C62B5D98D9}" destId="{352BF106-40CD-4A76-8102-CB6AA8B02EBB}" srcOrd="1" destOrd="0" presId="urn:microsoft.com/office/officeart/2005/8/layout/hierarchy1"/>
    <dgm:cxn modelId="{5313F7C1-0D44-47C5-A33C-DCEE5D2B3B4C}" type="presParOf" srcId="{352BF106-40CD-4A76-8102-CB6AA8B02EBB}" destId="{30C72D42-0FBB-4B67-8106-C881A05B4145}" srcOrd="0" destOrd="0" presId="urn:microsoft.com/office/officeart/2005/8/layout/hierarchy1"/>
    <dgm:cxn modelId="{015D03A9-C317-4E64-AFE6-CD543D997146}" type="presParOf" srcId="{30C72D42-0FBB-4B67-8106-C881A05B4145}" destId="{37E38CA8-7BE2-41CF-84E6-6E1E9C167600}" srcOrd="0" destOrd="0" presId="urn:microsoft.com/office/officeart/2005/8/layout/hierarchy1"/>
    <dgm:cxn modelId="{DD4745EB-0EFB-462F-BEA4-DB5DD9B1E19A}" type="presParOf" srcId="{30C72D42-0FBB-4B67-8106-C881A05B4145}" destId="{5C0E19A5-A39A-4D97-AE36-0A93717684E2}" srcOrd="1" destOrd="0" presId="urn:microsoft.com/office/officeart/2005/8/layout/hierarchy1"/>
    <dgm:cxn modelId="{DECD4A78-85A0-4404-B494-2AF399EF3943}" type="presParOf" srcId="{352BF106-40CD-4A76-8102-CB6AA8B02EBB}" destId="{5CFF9B96-7DD6-4CEB-9E10-7765734DDABA}"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636C3-76C8-4C51-98E7-24F9E66966D7}">
      <dsp:nvSpPr>
        <dsp:cNvPr id="0" name=""/>
        <dsp:cNvSpPr/>
      </dsp:nvSpPr>
      <dsp:spPr>
        <a:xfrm>
          <a:off x="554" y="1043365"/>
          <a:ext cx="1946854" cy="12362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8335B46-9C9B-4B25-B464-578E52D6A295}">
      <dsp:nvSpPr>
        <dsp:cNvPr id="0" name=""/>
        <dsp:cNvSpPr/>
      </dsp:nvSpPr>
      <dsp:spPr>
        <a:xfrm>
          <a:off x="216871" y="1248866"/>
          <a:ext cx="1946854" cy="12362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As our society is inclined towards using more and more digital technologies, we end up managing most of our tasks digitally. </a:t>
          </a:r>
        </a:p>
      </dsp:txBody>
      <dsp:txXfrm>
        <a:off x="253080" y="1285075"/>
        <a:ext cx="1874436" cy="1163834"/>
      </dsp:txXfrm>
    </dsp:sp>
    <dsp:sp modelId="{E1F04A0E-8D97-4322-BE4A-66E0F9307777}">
      <dsp:nvSpPr>
        <dsp:cNvPr id="0" name=""/>
        <dsp:cNvSpPr/>
      </dsp:nvSpPr>
      <dsp:spPr>
        <a:xfrm>
          <a:off x="2380043" y="1043365"/>
          <a:ext cx="1946854" cy="12362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CE6CFC-E9E6-429C-A827-9B999B847720}">
      <dsp:nvSpPr>
        <dsp:cNvPr id="0" name=""/>
        <dsp:cNvSpPr/>
      </dsp:nvSpPr>
      <dsp:spPr>
        <a:xfrm>
          <a:off x="2596360" y="1248866"/>
          <a:ext cx="1946854" cy="12362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Digital Society reflects the growing trend of using digital technologies in all spheres of human activities.</a:t>
          </a:r>
        </a:p>
      </dsp:txBody>
      <dsp:txXfrm>
        <a:off x="2632569" y="1285075"/>
        <a:ext cx="1874436" cy="116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F369-4FF7-4F97-8575-0600FA7C619B}">
      <dsp:nvSpPr>
        <dsp:cNvPr id="0" name=""/>
        <dsp:cNvSpPr/>
      </dsp:nvSpPr>
      <dsp:spPr>
        <a:xfrm>
          <a:off x="554" y="1043365"/>
          <a:ext cx="1946854" cy="12362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6E0E06-4069-4ADE-B3CC-1590C8C0DF90}">
      <dsp:nvSpPr>
        <dsp:cNvPr id="0" name=""/>
        <dsp:cNvSpPr/>
      </dsp:nvSpPr>
      <dsp:spPr>
        <a:xfrm>
          <a:off x="216871" y="1248866"/>
          <a:ext cx="1946854" cy="12362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Anyone who uses digital technology along with </a:t>
          </a:r>
          <a:r>
            <a:rPr lang="en-US" sz="1500" kern="1200" dirty="0">
              <a:latin typeface="Calibri Light" panose="020F0302020204030204"/>
            </a:rPr>
            <a:t>Internet a</a:t>
          </a:r>
          <a:r>
            <a:rPr lang="en-US" sz="1500" kern="1200" dirty="0"/>
            <a:t> digital citizen or </a:t>
          </a:r>
          <a:r>
            <a:rPr lang="en-US" sz="1500" kern="1200" dirty="0">
              <a:latin typeface="Calibri Light" panose="020F0302020204030204"/>
            </a:rPr>
            <a:t>a netizen</a:t>
          </a:r>
          <a:r>
            <a:rPr lang="en-US" sz="1500" kern="1200" dirty="0"/>
            <a:t>.</a:t>
          </a:r>
          <a:endParaRPr lang="en-US" sz="1500" kern="1200" dirty="0">
            <a:latin typeface="Calibri Light" panose="020F0302020204030204"/>
          </a:endParaRPr>
        </a:p>
      </dsp:txBody>
      <dsp:txXfrm>
        <a:off x="253080" y="1285075"/>
        <a:ext cx="1874436" cy="1163834"/>
      </dsp:txXfrm>
    </dsp:sp>
    <dsp:sp modelId="{37E38CA8-7BE2-41CF-84E6-6E1E9C167600}">
      <dsp:nvSpPr>
        <dsp:cNvPr id="0" name=""/>
        <dsp:cNvSpPr/>
      </dsp:nvSpPr>
      <dsp:spPr>
        <a:xfrm>
          <a:off x="2380043" y="1043365"/>
          <a:ext cx="1946854" cy="12362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0E19A5-A39A-4D97-AE36-0A93717684E2}">
      <dsp:nvSpPr>
        <dsp:cNvPr id="0" name=""/>
        <dsp:cNvSpPr/>
      </dsp:nvSpPr>
      <dsp:spPr>
        <a:xfrm>
          <a:off x="2596360" y="1248866"/>
          <a:ext cx="1946854" cy="12362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Being a good </a:t>
          </a:r>
          <a:r>
            <a:rPr lang="en-US" sz="1500" kern="1200" dirty="0">
              <a:latin typeface="Calibri Light" panose="020F0302020204030204"/>
            </a:rPr>
            <a:t>netizen means</a:t>
          </a:r>
          <a:r>
            <a:rPr lang="en-US" sz="1500" kern="1200" dirty="0"/>
            <a:t> practicing safe, ethical and legal use of </a:t>
          </a:r>
          <a:r>
            <a:rPr lang="en-US" sz="1500" kern="1200" dirty="0">
              <a:latin typeface="Calibri Light" panose="020F0302020204030204"/>
            </a:rPr>
            <a:t>digital technology</a:t>
          </a:r>
          <a:r>
            <a:rPr lang="en-US" sz="1500" kern="1200" dirty="0"/>
            <a:t>.</a:t>
          </a:r>
          <a:endParaRPr lang="en-GB" sz="1500" kern="1200" dirty="0"/>
        </a:p>
      </dsp:txBody>
      <dsp:txXfrm>
        <a:off x="2632569" y="1285075"/>
        <a:ext cx="1874436" cy="11638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356B7-B6B2-49C5-8170-0975CB820831}" type="datetimeFigureOut">
              <a:rPr lang="en-GB"/>
              <a:t>27/01/2022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24477-A1D3-4B1E-9BB1-9F42A0F9708E}" type="slidenum">
              <a:rPr lang="en-GB"/>
              <a:t>‹#›</a:t>
            </a:fld>
            <a:endParaRPr lang="en-GB"/>
          </a:p>
        </p:txBody>
      </p:sp>
    </p:spTree>
    <p:extLst>
      <p:ext uri="{BB962C8B-B14F-4D97-AF65-F5344CB8AC3E}">
        <p14:creationId xmlns:p14="http://schemas.microsoft.com/office/powerpoint/2010/main" val="4256992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918CCA95-4F40-4CDD-BF1E-B8C9EB86EE73}" type="slidenum">
              <a:rPr lang="en-GB" smtClean="0"/>
              <a:t>1</a:t>
            </a:fld>
            <a:endParaRPr lang="en-GB"/>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6883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374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58217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9339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6951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466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640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23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5366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160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125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7710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36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35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923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83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85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018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963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984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78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6072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26207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3279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454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349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8108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797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1/27/2022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776149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50268152"/>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ivateinternetaccess.com/blog/2017/11/get-ready-whole-lot-site-blocking-eu-thanks-new-consumer-protection-law/" TargetMode="External"/><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socialsci.libretexts.org/Bookshelves/Psychology/Book:_Introductory_Psychology_(OpenStax)/13:_Industrial-Organizational_Psychology/13.1:_What_Is_Industrial_and_Organizational_Psychology%3F" TargetMode="External"/><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picpedia.org/legal-01/c/cybercrime.html" TargetMode="External"/><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labs.webfoundation.org/jalan-berliku-perlindungan-data-pribadi-di-indonesia/" TargetMode="External"/><Relationship Id="rId2" Type="http://schemas.openxmlformats.org/officeDocument/2006/relationships/image" Target="../media/image13.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186635" y="650163"/>
            <a:ext cx="10512552" cy="1162106"/>
          </a:xfrm>
        </p:spPr>
        <p:txBody>
          <a:bodyPr rtlCol="0" anchor="b">
            <a:normAutofit/>
          </a:bodyPr>
          <a:lstStyle/>
          <a:p>
            <a:pPr algn="l"/>
            <a:r>
              <a:rPr lang="en-GB" sz="6600">
                <a:latin typeface="Modern Love"/>
              </a:rPr>
              <a:t>Computer Science</a:t>
            </a:r>
          </a:p>
        </p:txBody>
      </p:sp>
      <p:sp>
        <p:nvSpPr>
          <p:cNvPr id="8" name="Subtitle 7">
            <a:extLst>
              <a:ext uri="{FF2B5EF4-FFF2-40B4-BE49-F238E27FC236}">
                <a16:creationId xmlns:a16="http://schemas.microsoft.com/office/drawing/2014/main" id="{4A9BF769-4E6B-4707-BCB4-9B6FD898A5EF}"/>
              </a:ext>
            </a:extLst>
          </p:cNvPr>
          <p:cNvSpPr>
            <a:spLocks noGrp="1"/>
          </p:cNvSpPr>
          <p:nvPr>
            <p:ph type="subTitle" idx="1"/>
          </p:nvPr>
        </p:nvSpPr>
        <p:spPr>
          <a:xfrm>
            <a:off x="838199" y="4983276"/>
            <a:ext cx="10512552" cy="1126680"/>
          </a:xfrm>
        </p:spPr>
        <p:txBody>
          <a:bodyPr vert="horz" lIns="91440" tIns="45720" rIns="91440" bIns="45720" rtlCol="0" anchor="t">
            <a:normAutofit fontScale="92500" lnSpcReduction="20000"/>
          </a:bodyPr>
          <a:lstStyle/>
          <a:p>
            <a:pPr algn="l"/>
            <a:r>
              <a:rPr lang="en-GB" dirty="0">
                <a:latin typeface="Constantia"/>
                <a:cs typeface="Calibri"/>
              </a:rPr>
              <a:t>Project by:</a:t>
            </a:r>
          </a:p>
          <a:p>
            <a:pPr algn="l"/>
            <a:r>
              <a:rPr lang="en-GB" dirty="0">
                <a:cs typeface="Calibri"/>
              </a:rPr>
              <a:t>           </a:t>
            </a:r>
            <a:r>
              <a:rPr lang="en-GB" dirty="0">
                <a:latin typeface="Cambria"/>
                <a:ea typeface="Cambria"/>
                <a:cs typeface="Calibri"/>
              </a:rPr>
              <a:t>   S </a:t>
            </a:r>
            <a:r>
              <a:rPr lang="en-GB" dirty="0" err="1">
                <a:latin typeface="Cambria"/>
                <a:ea typeface="Cambria"/>
                <a:cs typeface="Calibri"/>
              </a:rPr>
              <a:t>Shrivarshni</a:t>
            </a:r>
          </a:p>
          <a:p>
            <a:pPr algn="l"/>
            <a:r>
              <a:rPr lang="en-GB" dirty="0">
                <a:latin typeface="Cambria"/>
                <a:ea typeface="Cambria"/>
                <a:cs typeface="Calibri"/>
              </a:rPr>
              <a:t>               XI - B</a:t>
            </a:r>
          </a:p>
          <a:p>
            <a:pPr algn="l"/>
            <a:endParaRPr lang="en-GB" dirty="0">
              <a:latin typeface="Cambria"/>
              <a:ea typeface="Cambria"/>
              <a:cs typeface="Calibri"/>
            </a:endParaRPr>
          </a:p>
        </p:txBody>
      </p:sp>
      <p:sp>
        <p:nvSpPr>
          <p:cNvPr id="65"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856D872-DB46-41CB-BF34-47118196FD16}"/>
              </a:ext>
            </a:extLst>
          </p:cNvPr>
          <p:cNvSpPr txBox="1"/>
          <p:nvPr/>
        </p:nvSpPr>
        <p:spPr>
          <a:xfrm>
            <a:off x="1842053" y="2670312"/>
            <a:ext cx="58243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latin typeface="Georgia"/>
                <a:cs typeface="Times New Roman"/>
              </a:rPr>
              <a:t>SOCIETAL LAW </a:t>
            </a:r>
            <a:endParaRPr lang="en-GB" sz="3600" b="1" dirty="0">
              <a:latin typeface="Georgia"/>
              <a:cs typeface="Times New Roman"/>
            </a:endParaRPr>
          </a:p>
          <a:p>
            <a:r>
              <a:rPr lang="en-GB" sz="3600" b="1">
                <a:latin typeface="Georgia"/>
                <a:cs typeface="Times New Roman"/>
              </a:rPr>
              <a:t>AND ETHICS</a:t>
            </a:r>
            <a:endParaRPr lang="en-GB" b="1">
              <a:latin typeface="Georgia"/>
            </a:endParaRPr>
          </a:p>
        </p:txBody>
      </p:sp>
    </p:spTree>
    <p:extLst>
      <p:ext uri="{BB962C8B-B14F-4D97-AF65-F5344CB8AC3E}">
        <p14:creationId xmlns:p14="http://schemas.microsoft.com/office/powerpoint/2010/main" val="105356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5E7FA-B344-4175-9E8A-1A72975D13E5}"/>
              </a:ext>
            </a:extLst>
          </p:cNvPr>
          <p:cNvSpPr>
            <a:spLocks noGrp="1"/>
          </p:cNvSpPr>
          <p:nvPr>
            <p:ph type="title"/>
          </p:nvPr>
        </p:nvSpPr>
        <p:spPr>
          <a:xfrm>
            <a:off x="686834" y="1153572"/>
            <a:ext cx="3200400" cy="4461163"/>
          </a:xfrm>
        </p:spPr>
        <p:txBody>
          <a:bodyPr>
            <a:normAutofit/>
          </a:bodyPr>
          <a:lstStyle/>
          <a:p>
            <a:r>
              <a:rPr lang="en-GB" b="1">
                <a:solidFill>
                  <a:srgbClr val="FFFFFF"/>
                </a:solidFill>
                <a:cs typeface="Calibri Light"/>
              </a:rPr>
              <a:t>Intellectual Property Rights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E57022D-06B4-4765-905C-9AEBA0362EB4}"/>
              </a:ext>
            </a:extLst>
          </p:cNvPr>
          <p:cNvSpPr>
            <a:spLocks noGrp="1"/>
          </p:cNvSpPr>
          <p:nvPr>
            <p:ph idx="1"/>
          </p:nvPr>
        </p:nvSpPr>
        <p:spPr>
          <a:xfrm>
            <a:off x="4608944" y="799162"/>
            <a:ext cx="6906491" cy="5585619"/>
          </a:xfrm>
        </p:spPr>
        <p:txBody>
          <a:bodyPr vert="horz" lIns="91440" tIns="45720" rIns="91440" bIns="45720" rtlCol="0" anchor="ctr">
            <a:normAutofit/>
          </a:bodyPr>
          <a:lstStyle/>
          <a:p>
            <a:pPr>
              <a:buFont typeface="Wingdings" panose="020B0604020202020204" pitchFamily="34" charset="0"/>
              <a:buChar char="Ø"/>
            </a:pPr>
            <a:r>
              <a:rPr lang="en-GB" sz="2000" dirty="0">
                <a:ea typeface="+mn-lt"/>
                <a:cs typeface="+mn-lt"/>
              </a:rPr>
              <a:t>Intellectual Property refers to the inventions, literary and artistic expressions, designs and symbols, names and logos.</a:t>
            </a:r>
            <a:endParaRPr lang="en-US" sz="2000">
              <a:cs typeface="Calibri" panose="020F0502020204030204"/>
            </a:endParaRPr>
          </a:p>
          <a:p>
            <a:pPr>
              <a:buFont typeface="Wingdings" panose="020B0604020202020204" pitchFamily="34" charset="0"/>
              <a:buChar char="Ø"/>
            </a:pPr>
            <a:r>
              <a:rPr lang="en-GB" sz="2000" dirty="0">
                <a:ea typeface="+mn-lt"/>
                <a:cs typeface="+mn-lt"/>
              </a:rPr>
              <a:t>The ownership of such concepts lies with the creator, or the holder of the intellectual property. This enables the creator or copyright owner to earn recognition or financial benefit by using their creation or invention.</a:t>
            </a:r>
          </a:p>
          <a:p>
            <a:pPr>
              <a:buFont typeface="Wingdings" panose="020B0604020202020204" pitchFamily="34" charset="0"/>
              <a:buChar char="Ø"/>
            </a:pPr>
            <a:r>
              <a:rPr lang="en-GB" sz="2000" dirty="0">
                <a:cs typeface="Calibri"/>
              </a:rPr>
              <a:t>IP can be protected through</a:t>
            </a:r>
          </a:p>
          <a:p>
            <a:pPr marL="914400" lvl="1" indent="-457200">
              <a:buAutoNum type="arabicPeriod"/>
            </a:pPr>
            <a:r>
              <a:rPr lang="en-GB" sz="2000" dirty="0">
                <a:cs typeface="Calibri"/>
              </a:rPr>
              <a:t>Copyrights</a:t>
            </a:r>
          </a:p>
          <a:p>
            <a:pPr marL="914400" lvl="1" indent="-457200">
              <a:buAutoNum type="arabicPeriod"/>
            </a:pPr>
            <a:r>
              <a:rPr lang="en-GB" sz="2000" dirty="0">
                <a:cs typeface="Calibri"/>
              </a:rPr>
              <a:t>Patents</a:t>
            </a:r>
          </a:p>
          <a:p>
            <a:pPr marL="914400" lvl="1" indent="-457200">
              <a:buAutoNum type="arabicPeriod"/>
            </a:pPr>
            <a:r>
              <a:rPr lang="en-GB" sz="2000" dirty="0">
                <a:cs typeface="Calibri"/>
              </a:rPr>
              <a:t>Trademarks</a:t>
            </a:r>
          </a:p>
          <a:p>
            <a:pPr>
              <a:buFont typeface="Wingdings,Sans-Serif"/>
              <a:buChar char="Ø"/>
            </a:pPr>
            <a:r>
              <a:rPr lang="en-GB" sz="2000" dirty="0">
                <a:ea typeface="+mn-lt"/>
                <a:cs typeface="+mn-lt"/>
              </a:rPr>
              <a:t>Violation of IP rights include</a:t>
            </a:r>
            <a:endParaRPr lang="en-US" sz="2000">
              <a:ea typeface="+mn-lt"/>
              <a:cs typeface="+mn-lt"/>
            </a:endParaRPr>
          </a:p>
          <a:p>
            <a:pPr marL="1028700" lvl="1" indent="-457200">
              <a:buAutoNum type="arabicPeriod"/>
            </a:pPr>
            <a:r>
              <a:rPr lang="en-GB" sz="2000" dirty="0">
                <a:ea typeface="+mn-lt"/>
                <a:cs typeface="+mn-lt"/>
              </a:rPr>
              <a:t>Plagiarism</a:t>
            </a:r>
            <a:endParaRPr lang="en-US" sz="2000">
              <a:ea typeface="+mn-lt"/>
              <a:cs typeface="+mn-lt"/>
            </a:endParaRPr>
          </a:p>
          <a:p>
            <a:pPr marL="1028700" lvl="1" indent="-457200">
              <a:buAutoNum type="arabicPeriod"/>
            </a:pPr>
            <a:r>
              <a:rPr lang="en-GB" sz="2000" dirty="0">
                <a:ea typeface="+mn-lt"/>
                <a:cs typeface="+mn-lt"/>
              </a:rPr>
              <a:t>Copyrights Infringement</a:t>
            </a:r>
            <a:endParaRPr lang="en-US" sz="2000">
              <a:ea typeface="+mn-lt"/>
              <a:cs typeface="+mn-lt"/>
            </a:endParaRPr>
          </a:p>
          <a:p>
            <a:pPr marL="1028700" lvl="1" indent="-457200">
              <a:buAutoNum type="arabicPeriod"/>
            </a:pPr>
            <a:r>
              <a:rPr lang="en-GB" sz="2000" dirty="0">
                <a:ea typeface="+mn-lt"/>
                <a:cs typeface="+mn-lt"/>
              </a:rPr>
              <a:t>Trademark infringement</a:t>
            </a:r>
            <a:endParaRPr lang="en-GB" sz="2000" dirty="0">
              <a:cs typeface="Calibri"/>
            </a:endParaRPr>
          </a:p>
          <a:p>
            <a:pPr marL="457200" lvl="1" indent="0">
              <a:buNone/>
            </a:pPr>
            <a:endParaRPr lang="en-GB" sz="1400">
              <a:cs typeface="Calibri"/>
            </a:endParaRPr>
          </a:p>
        </p:txBody>
      </p:sp>
    </p:spTree>
    <p:extLst>
      <p:ext uri="{BB962C8B-B14F-4D97-AF65-F5344CB8AC3E}">
        <p14:creationId xmlns:p14="http://schemas.microsoft.com/office/powerpoint/2010/main" val="22738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blue, hammer, wooden&#10;&#10;Description automatically generated">
            <a:extLst>
              <a:ext uri="{FF2B5EF4-FFF2-40B4-BE49-F238E27FC236}">
                <a16:creationId xmlns:a16="http://schemas.microsoft.com/office/drawing/2014/main" id="{E438C6EA-212E-4F3A-896A-E31C7A7A388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900" r="3090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lnSpcReduction="10000"/>
          </a:bodyPr>
          <a:lstStyle/>
          <a:p>
            <a:r>
              <a:rPr lang="en-US" sz="2000" dirty="0">
                <a:ea typeface="+mn-lt"/>
                <a:cs typeface="+mn-lt"/>
              </a:rPr>
              <a:t>The Government of India’s Information Technology Act, 2000 (also known as IT Act), amended in 2008, provides guidelines to the user on the processing, storage and transmission of sensitive information.</a:t>
            </a:r>
            <a:endParaRPr lang="en-US" dirty="0">
              <a:ea typeface="+mn-lt"/>
              <a:cs typeface="+mn-lt"/>
            </a:endParaRPr>
          </a:p>
          <a:p>
            <a:r>
              <a:rPr lang="en-US" sz="2000" dirty="0">
                <a:ea typeface="+mn-lt"/>
                <a:cs typeface="+mn-lt"/>
              </a:rPr>
              <a:t>The act provides legal framework for electronic governance by giving recognition to electronic records and digital signatures. </a:t>
            </a:r>
            <a:endParaRPr lang="en-US" dirty="0">
              <a:cs typeface="Calibri"/>
            </a:endParaRPr>
          </a:p>
          <a:p>
            <a:r>
              <a:rPr lang="en-US" sz="2000" dirty="0">
                <a:ea typeface="+mn-lt"/>
                <a:cs typeface="+mn-lt"/>
              </a:rPr>
              <a:t>The act is needed so that people can perform transactions over the Internet through credit cards without fear of misuse.</a:t>
            </a:r>
            <a:endParaRPr lang="en-US">
              <a:cs typeface="Calibri" panose="020F0502020204030204"/>
            </a:endParaRPr>
          </a:p>
          <a:p>
            <a:r>
              <a:rPr lang="en-US" sz="2000" dirty="0">
                <a:ea typeface="+mn-lt"/>
                <a:cs typeface="+mn-lt"/>
              </a:rPr>
              <a:t>It also empowers government departments also to accept filing, creation and storage of official documents in the digital format.</a:t>
            </a:r>
            <a:endParaRPr lang="en-US" dirty="0">
              <a:cs typeface="Calibri" panose="020F0502020204030204"/>
            </a:endParaRPr>
          </a:p>
          <a:p>
            <a:endParaRPr lang="en-US" sz="2000" dirty="0">
              <a:cs typeface="Calibri" panose="020F0502020204030204"/>
            </a:endParaRPr>
          </a:p>
          <a:p>
            <a:pPr marL="0" indent="0">
              <a:spcBef>
                <a:spcPts val="500"/>
              </a:spcBef>
              <a:spcAft>
                <a:spcPts val="500"/>
              </a:spcAft>
              <a:buNone/>
            </a:pPr>
            <a:endParaRPr lang="en-US" sz="2000" dirty="0">
              <a:cs typeface="Calibri" panose="020F0502020204030204"/>
            </a:endParaRPr>
          </a:p>
        </p:txBody>
      </p:sp>
      <p:sp>
        <p:nvSpPr>
          <p:cNvPr id="8" name="TextBox 7">
            <a:extLst>
              <a:ext uri="{FF2B5EF4-FFF2-40B4-BE49-F238E27FC236}">
                <a16:creationId xmlns:a16="http://schemas.microsoft.com/office/drawing/2014/main" id="{BA9F803D-2503-499B-80A5-4F15328F9E1E}"/>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Indian IT Act</a:t>
            </a:r>
          </a:p>
        </p:txBody>
      </p:sp>
    </p:spTree>
    <p:extLst>
      <p:ext uri="{BB962C8B-B14F-4D97-AF65-F5344CB8AC3E}">
        <p14:creationId xmlns:p14="http://schemas.microsoft.com/office/powerpoint/2010/main" val="7098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438C6EA-212E-4F3A-896A-E31C7A7A388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830" r="783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lnSpcReduction="10000"/>
          </a:bodyPr>
          <a:lstStyle/>
          <a:p>
            <a:pPr>
              <a:buFont typeface="Wingdings" panose="020B0604020202020204" pitchFamily="34" charset="0"/>
              <a:buChar char="Ø"/>
            </a:pPr>
            <a:r>
              <a:rPr lang="en-US" sz="2000" dirty="0">
                <a:ea typeface="+mn-lt"/>
                <a:cs typeface="+mn-lt"/>
              </a:rPr>
              <a:t>As digital technologies have penetrated into different fields, we are spending more time in front of screens, be it mobile, laptop, desktop, television, gaming console etc.</a:t>
            </a:r>
            <a:endParaRPr lang="en-US">
              <a:cs typeface="Calibri" panose="020F0502020204030204"/>
            </a:endParaRPr>
          </a:p>
          <a:p>
            <a:pPr>
              <a:buFont typeface="Wingdings" panose="020B0604020202020204" pitchFamily="34" charset="0"/>
              <a:buChar char="Ø"/>
            </a:pPr>
            <a:r>
              <a:rPr lang="en-US" sz="2000" dirty="0">
                <a:ea typeface="+mn-lt"/>
                <a:cs typeface="+mn-lt"/>
              </a:rPr>
              <a:t>These can have a negative impact on our physical and psychological well-being.</a:t>
            </a:r>
            <a:endParaRPr lang="en-US" dirty="0">
              <a:cs typeface="Calibri" panose="020F0502020204030204"/>
            </a:endParaRPr>
          </a:p>
          <a:p>
            <a:pPr>
              <a:buFont typeface="Wingdings" panose="020B0604020202020204" pitchFamily="34" charset="0"/>
              <a:buChar char="Ø"/>
            </a:pPr>
            <a:r>
              <a:rPr lang="en-US" sz="2000" dirty="0">
                <a:ea typeface="+mn-lt"/>
                <a:cs typeface="+mn-lt"/>
              </a:rPr>
              <a:t>Ergonomics is a branch of science that deals with designing or arranging workplaces including the furniture, equipment and systems so that it becomes safe and comfortable for the user.</a:t>
            </a:r>
          </a:p>
          <a:p>
            <a:pPr>
              <a:buFont typeface="Wingdings" panose="020B0604020202020204" pitchFamily="34" charset="0"/>
              <a:buChar char="Ø"/>
            </a:pPr>
            <a:r>
              <a:rPr lang="en-US" sz="2000" dirty="0">
                <a:ea typeface="+mn-lt"/>
                <a:cs typeface="+mn-lt"/>
              </a:rPr>
              <a:t>Bad posture, backaches, neck and shoulder pains can be prevented by arranging the workspace as recommended by ergonomics.</a:t>
            </a:r>
            <a:endParaRPr lang="en-US">
              <a:cs typeface="Calibri"/>
            </a:endParaRPr>
          </a:p>
        </p:txBody>
      </p:sp>
      <p:sp>
        <p:nvSpPr>
          <p:cNvPr id="8" name="TextBox 7">
            <a:extLst>
              <a:ext uri="{FF2B5EF4-FFF2-40B4-BE49-F238E27FC236}">
                <a16:creationId xmlns:a16="http://schemas.microsoft.com/office/drawing/2014/main" id="{BA9F803D-2503-499B-80A5-4F15328F9E1E}"/>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Impact on Health </a:t>
            </a:r>
            <a:endParaRPr lang="en-US" sz="5400" b="1" dirty="0">
              <a:latin typeface="+mj-lt"/>
              <a:ea typeface="+mj-ea"/>
              <a:cs typeface="Calibri Light"/>
            </a:endParaRPr>
          </a:p>
        </p:txBody>
      </p:sp>
    </p:spTree>
    <p:extLst>
      <p:ext uri="{BB962C8B-B14F-4D97-AF65-F5344CB8AC3E}">
        <p14:creationId xmlns:p14="http://schemas.microsoft.com/office/powerpoint/2010/main" val="228017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ld Coins Stock Photos image - Free stock photo - Public Domain photo ...">
            <a:extLst>
              <a:ext uri="{FF2B5EF4-FFF2-40B4-BE49-F238E27FC236}">
                <a16:creationId xmlns:a16="http://schemas.microsoft.com/office/drawing/2014/main" id="{E438C6EA-212E-4F3A-896A-E31C7A7A3881}"/>
              </a:ext>
            </a:extLst>
          </p:cNvPr>
          <p:cNvPicPr>
            <a:picLocks noChangeAspect="1"/>
          </p:cNvPicPr>
          <p:nvPr/>
        </p:nvPicPr>
        <p:blipFill rotWithShape="1">
          <a:blip r:embed="rId2"/>
          <a:srcRect l="24533" r="24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fontScale="92500" lnSpcReduction="10000"/>
          </a:bodyPr>
          <a:lstStyle/>
          <a:p>
            <a:pPr>
              <a:buFont typeface="Wingdings" panose="020B0604020202020204" pitchFamily="34" charset="0"/>
              <a:buChar char="Ø"/>
            </a:pPr>
            <a:r>
              <a:rPr lang="en-US" sz="2000" dirty="0">
                <a:cs typeface="Calibri"/>
              </a:rPr>
              <a:t>The Impact  of IT on the economic sector has an exponential positive effect on the business world.</a:t>
            </a:r>
            <a:endParaRPr lang="en-US" dirty="0"/>
          </a:p>
          <a:p>
            <a:pPr>
              <a:buFont typeface="Wingdings" panose="020B0604020202020204" pitchFamily="34" charset="0"/>
              <a:buChar char="Ø"/>
            </a:pPr>
            <a:r>
              <a:rPr lang="en-US" sz="2000" dirty="0">
                <a:ea typeface="+mn-lt"/>
                <a:cs typeface="+mn-lt"/>
              </a:rPr>
              <a:t>Currently with the trend shifting towards handy devices, IT has also provides support for mobile devices which has a tremendous contribution to profit.</a:t>
            </a:r>
            <a:endParaRPr lang="en-US" sz="2000" dirty="0">
              <a:cs typeface="Calibri"/>
            </a:endParaRPr>
          </a:p>
          <a:p>
            <a:pPr>
              <a:buFont typeface="Wingdings" panose="020B0604020202020204" pitchFamily="34" charset="0"/>
              <a:buChar char="Ø"/>
            </a:pPr>
            <a:r>
              <a:rPr lang="en-US" sz="2000" dirty="0">
                <a:cs typeface="Calibri"/>
              </a:rPr>
              <a:t>Some of the major benefits include:</a:t>
            </a:r>
            <a:endParaRPr lang="en-US" dirty="0"/>
          </a:p>
          <a:p>
            <a:pPr marL="571500" lvl="1" indent="-342900">
              <a:buAutoNum type="arabicPeriod"/>
            </a:pPr>
            <a:r>
              <a:rPr lang="en-US" sz="1600" dirty="0">
                <a:cs typeface="Calibri"/>
              </a:rPr>
              <a:t>Secure Transactions</a:t>
            </a:r>
          </a:p>
          <a:p>
            <a:pPr marL="571500" lvl="1" indent="-342900">
              <a:buAutoNum type="arabicPeriod"/>
            </a:pPr>
            <a:r>
              <a:rPr lang="en-US" sz="1600" dirty="0">
                <a:cs typeface="Calibri"/>
              </a:rPr>
              <a:t>Ease and Availability</a:t>
            </a:r>
          </a:p>
          <a:p>
            <a:pPr marL="571500" lvl="1" indent="-342900">
              <a:buAutoNum type="arabicPeriod"/>
            </a:pPr>
            <a:r>
              <a:rPr lang="en-US" sz="1600" dirty="0">
                <a:cs typeface="Calibri"/>
              </a:rPr>
              <a:t>Net banking</a:t>
            </a:r>
          </a:p>
          <a:p>
            <a:pPr marL="571500" lvl="1" indent="-342900">
              <a:buAutoNum type="arabicPeriod"/>
            </a:pPr>
            <a:r>
              <a:rPr lang="en-US" sz="1600" dirty="0">
                <a:cs typeface="Calibri"/>
              </a:rPr>
              <a:t>Global Market</a:t>
            </a:r>
          </a:p>
          <a:p>
            <a:pPr>
              <a:buFont typeface="Wingdings,Sans-Serif" panose="020B0604020202020204" pitchFamily="34" charset="0"/>
              <a:buChar char="Ø"/>
            </a:pPr>
            <a:r>
              <a:rPr lang="en-US" sz="2000" dirty="0">
                <a:cs typeface="Calibri"/>
              </a:rPr>
              <a:t>Currently with the trend shifting towards handy devices, IT has also provides support for mobile devices which has a tremendous contribution to profit</a:t>
            </a:r>
            <a:r>
              <a:rPr lang="en-US" sz="1600" dirty="0">
                <a:cs typeface="Calibri"/>
              </a:rPr>
              <a:t>.</a:t>
            </a:r>
            <a:endParaRPr lang="en-US" dirty="0"/>
          </a:p>
          <a:p>
            <a:pPr marL="228600" lvl="1" indent="0">
              <a:buNone/>
            </a:pPr>
            <a:endParaRPr lang="en-US" sz="1600" dirty="0">
              <a:cs typeface="Calibri"/>
            </a:endParaRPr>
          </a:p>
          <a:p>
            <a:pPr marL="228600" lvl="1" indent="0">
              <a:buNone/>
            </a:pPr>
            <a:endParaRPr lang="en-US" sz="1600" dirty="0">
              <a:cs typeface="Calibri"/>
            </a:endParaRPr>
          </a:p>
        </p:txBody>
      </p:sp>
      <p:sp>
        <p:nvSpPr>
          <p:cNvPr id="8" name="TextBox 7">
            <a:extLst>
              <a:ext uri="{FF2B5EF4-FFF2-40B4-BE49-F238E27FC236}">
                <a16:creationId xmlns:a16="http://schemas.microsoft.com/office/drawing/2014/main" id="{BA9F803D-2503-499B-80A5-4F15328F9E1E}"/>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Economic Benefits </a:t>
            </a:r>
            <a:endParaRPr lang="en-US" sz="5400" b="1" dirty="0">
              <a:latin typeface="+mj-lt"/>
              <a:ea typeface="+mj-ea"/>
              <a:cs typeface="Calibri Light"/>
            </a:endParaRPr>
          </a:p>
        </p:txBody>
      </p:sp>
    </p:spTree>
    <p:extLst>
      <p:ext uri="{BB962C8B-B14F-4D97-AF65-F5344CB8AC3E}">
        <p14:creationId xmlns:p14="http://schemas.microsoft.com/office/powerpoint/2010/main" val="152081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92EB38-59FE-4EC1-A881-976D29400B56}"/>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kern="1200" dirty="0">
                <a:latin typeface="Modern Love"/>
              </a:rPr>
              <a:t>Thankyou!</a:t>
            </a:r>
          </a:p>
        </p:txBody>
      </p:sp>
      <p:sp>
        <p:nvSpPr>
          <p:cNvPr id="40" name="Rectangle 3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37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24097-09BE-451F-81EC-44A3FB5F5736}"/>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a:cs typeface="Calibri Light"/>
              </a:rPr>
              <a:t>CONTENTS</a:t>
            </a:r>
            <a:endParaRPr lang="en-US" sz="5400" kern="1200">
              <a:latin typeface="+mj-lt"/>
              <a:cs typeface="Calibri Light"/>
            </a:endParaRPr>
          </a:p>
        </p:txBody>
      </p:sp>
      <p:sp>
        <p:nvSpPr>
          <p:cNvPr id="3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59855AE-CD8A-44C1-8485-D1D4BD90C639}"/>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285750"/>
            <a:r>
              <a:rPr lang="en-US" sz="2200" dirty="0">
                <a:cs typeface="Calibri"/>
              </a:rPr>
              <a:t>Introduction</a:t>
            </a:r>
          </a:p>
          <a:p>
            <a:pPr marL="285750"/>
            <a:r>
              <a:rPr lang="en-US" sz="2200" dirty="0">
                <a:cs typeface="Calibri"/>
              </a:rPr>
              <a:t>Digital Footprint</a:t>
            </a:r>
          </a:p>
          <a:p>
            <a:pPr marL="285750"/>
            <a:r>
              <a:rPr lang="en-US" sz="2200" dirty="0">
                <a:cs typeface="Calibri"/>
              </a:rPr>
              <a:t>Digital Society and Netizen</a:t>
            </a:r>
          </a:p>
          <a:p>
            <a:pPr marL="285750"/>
            <a:r>
              <a:rPr lang="en-US" sz="2200" dirty="0">
                <a:cs typeface="Calibri"/>
              </a:rPr>
              <a:t>Cyber Crime</a:t>
            </a:r>
          </a:p>
          <a:p>
            <a:pPr marL="285750">
              <a:spcBef>
                <a:spcPts val="600"/>
              </a:spcBef>
            </a:pPr>
            <a:r>
              <a:rPr lang="en-US" sz="2200" dirty="0">
                <a:cs typeface="Calibri"/>
              </a:rPr>
              <a:t>Data Protection</a:t>
            </a:r>
          </a:p>
          <a:p>
            <a:pPr marL="285750"/>
            <a:r>
              <a:rPr lang="en-US" sz="2200" dirty="0">
                <a:cs typeface="Calibri"/>
              </a:rPr>
              <a:t>Intellectual Property Rights</a:t>
            </a:r>
          </a:p>
          <a:p>
            <a:pPr marL="285750"/>
            <a:r>
              <a:rPr lang="en-US" sz="2200" dirty="0">
                <a:ea typeface="+mn-lt"/>
                <a:cs typeface="+mn-lt"/>
              </a:rPr>
              <a:t>Indian IT Act</a:t>
            </a:r>
            <a:endParaRPr lang="en-US" sz="2200" dirty="0">
              <a:cs typeface="Calibri"/>
            </a:endParaRPr>
          </a:p>
          <a:p>
            <a:pPr marL="285750"/>
            <a:r>
              <a:rPr lang="en-US" sz="2200" dirty="0">
                <a:cs typeface="Calibri"/>
              </a:rPr>
              <a:t>Impact on health</a:t>
            </a:r>
          </a:p>
          <a:p>
            <a:pPr marL="285750"/>
            <a:r>
              <a:rPr lang="en-US" sz="2200" dirty="0">
                <a:cs typeface="Calibri"/>
              </a:rPr>
              <a:t>Economic Benefits</a:t>
            </a:r>
          </a:p>
        </p:txBody>
      </p:sp>
    </p:spTree>
    <p:extLst>
      <p:ext uri="{BB962C8B-B14F-4D97-AF65-F5344CB8AC3E}">
        <p14:creationId xmlns:p14="http://schemas.microsoft.com/office/powerpoint/2010/main" val="33957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BADD896-4FC9-4A38-94C6-F85F0788244A}"/>
              </a:ext>
            </a:extLst>
          </p:cNvPr>
          <p:cNvSpPr>
            <a:spLocks noGrp="1"/>
          </p:cNvSpPr>
          <p:nvPr>
            <p:ph type="title"/>
          </p:nvPr>
        </p:nvSpPr>
        <p:spPr>
          <a:xfrm>
            <a:off x="868140" y="879958"/>
            <a:ext cx="3644489" cy="2414488"/>
          </a:xfrm>
        </p:spPr>
        <p:txBody>
          <a:bodyPr anchor="t">
            <a:normAutofit/>
          </a:bodyPr>
          <a:lstStyle/>
          <a:p>
            <a:r>
              <a:rPr lang="en-GB" sz="5400" b="1" dirty="0">
                <a:solidFill>
                  <a:srgbClr val="FFFFFF"/>
                </a:solidFill>
              </a:rPr>
              <a:t>Introduction</a:t>
            </a:r>
          </a:p>
        </p:txBody>
      </p:sp>
      <p:sp>
        <p:nvSpPr>
          <p:cNvPr id="3" name="Content Placeholder 2">
            <a:extLst>
              <a:ext uri="{FF2B5EF4-FFF2-40B4-BE49-F238E27FC236}">
                <a16:creationId xmlns:a16="http://schemas.microsoft.com/office/drawing/2014/main" id="{069A6A3A-ED20-479C-977B-B81BB0381757}"/>
              </a:ext>
            </a:extLst>
          </p:cNvPr>
          <p:cNvSpPr>
            <a:spLocks noGrp="1"/>
          </p:cNvSpPr>
          <p:nvPr>
            <p:ph idx="1"/>
          </p:nvPr>
        </p:nvSpPr>
        <p:spPr>
          <a:xfrm>
            <a:off x="6095999" y="882315"/>
            <a:ext cx="5487836" cy="5294647"/>
          </a:xfrm>
        </p:spPr>
        <p:txBody>
          <a:bodyPr vert="horz" lIns="91440" tIns="45720" rIns="91440" bIns="45720" rtlCol="0" anchor="t">
            <a:normAutofit/>
          </a:bodyPr>
          <a:lstStyle/>
          <a:p>
            <a:pPr>
              <a:spcAft>
                <a:spcPts val="300"/>
              </a:spcAft>
              <a:buFont typeface="Wingdings" panose="020B0604020202020204" pitchFamily="34" charset="0"/>
              <a:buChar char="Ø"/>
            </a:pPr>
            <a:r>
              <a:rPr lang="en-US" sz="2200" dirty="0">
                <a:ea typeface="+mn-lt"/>
                <a:cs typeface="+mn-lt"/>
              </a:rPr>
              <a:t>In recent years, the world around us has seen a lot of changes due to use of ‘Digital Technologies’.  </a:t>
            </a:r>
            <a:endParaRPr lang="en-US" sz="2200" i="1" dirty="0">
              <a:ea typeface="+mn-lt"/>
              <a:cs typeface="+mn-lt"/>
            </a:endParaRPr>
          </a:p>
          <a:p>
            <a:pPr>
              <a:spcAft>
                <a:spcPts val="300"/>
              </a:spcAft>
              <a:buFont typeface="Wingdings" panose="020B0604020202020204" pitchFamily="34" charset="0"/>
              <a:buChar char="Ø"/>
            </a:pPr>
            <a:r>
              <a:rPr lang="en-US" sz="2200" dirty="0">
                <a:ea typeface="+mn-lt"/>
                <a:cs typeface="+mn-lt"/>
              </a:rPr>
              <a:t>The introduction of personal computers (PCs) and Internet followed by smartphones has brought these technologies to the common man. </a:t>
            </a:r>
            <a:endParaRPr lang="en-US" sz="2200" i="1">
              <a:ea typeface="+mn-lt"/>
              <a:cs typeface="+mn-lt"/>
            </a:endParaRPr>
          </a:p>
          <a:p>
            <a:pPr>
              <a:spcAft>
                <a:spcPts val="300"/>
              </a:spcAft>
              <a:buFont typeface="Wingdings" panose="020B0604020202020204" pitchFamily="34" charset="0"/>
              <a:buChar char="Ø"/>
            </a:pPr>
            <a:r>
              <a:rPr lang="en-US" sz="2200" dirty="0">
                <a:ea typeface="+mn-lt"/>
                <a:cs typeface="+mn-lt"/>
              </a:rPr>
              <a:t>While we reap the benefits of digital technologies, these technologies can also be misused. </a:t>
            </a:r>
            <a:endParaRPr lang="en-US" sz="2200" i="1">
              <a:ea typeface="+mn-lt"/>
              <a:cs typeface="+mn-lt"/>
            </a:endParaRPr>
          </a:p>
          <a:p>
            <a:pPr>
              <a:spcAft>
                <a:spcPts val="300"/>
              </a:spcAft>
              <a:buFont typeface="Wingdings" panose="020B0604020202020204" pitchFamily="34" charset="0"/>
              <a:buChar char="Ø"/>
            </a:pPr>
            <a:r>
              <a:rPr lang="en-US" sz="2200" dirty="0">
                <a:ea typeface="+mn-lt"/>
                <a:cs typeface="+mn-lt"/>
              </a:rPr>
              <a:t>Let’s look at the impact of these technologies on our society and the best practices that can ensure a productive and safe digital environment for us.</a:t>
            </a:r>
            <a:endParaRPr lang="en-US" sz="2200" i="1">
              <a:cs typeface="Calibri"/>
            </a:endParaRPr>
          </a:p>
        </p:txBody>
      </p:sp>
    </p:spTree>
    <p:extLst>
      <p:ext uri="{BB962C8B-B14F-4D97-AF65-F5344CB8AC3E}">
        <p14:creationId xmlns:p14="http://schemas.microsoft.com/office/powerpoint/2010/main" val="30593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DF6E8FA-84B3-4171-AFAC-E71A87275349}"/>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Digital Footprint</a:t>
            </a:r>
          </a:p>
        </p:txBody>
      </p:sp>
      <p:pic>
        <p:nvPicPr>
          <p:cNvPr id="4" name="Picture 4" descr="A picture containing text&#10;&#10;Description automatically generated">
            <a:extLst>
              <a:ext uri="{FF2B5EF4-FFF2-40B4-BE49-F238E27FC236}">
                <a16:creationId xmlns:a16="http://schemas.microsoft.com/office/drawing/2014/main" id="{E438C6EA-212E-4F3A-896A-E31C7A7A3881}"/>
              </a:ext>
            </a:extLst>
          </p:cNvPr>
          <p:cNvPicPr>
            <a:picLocks noChangeAspect="1"/>
          </p:cNvPicPr>
          <p:nvPr/>
        </p:nvPicPr>
        <p:blipFill rotWithShape="1">
          <a:blip r:embed="rId2"/>
          <a:srcRect l="16044" r="1604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lnSpcReduction="10000"/>
          </a:bodyPr>
          <a:lstStyle/>
          <a:p>
            <a:pPr>
              <a:spcBef>
                <a:spcPts val="500"/>
              </a:spcBef>
              <a:spcAft>
                <a:spcPts val="500"/>
              </a:spcAft>
              <a:buFont typeface="Wingdings" panose="020B0604020202020204" pitchFamily="34" charset="0"/>
              <a:buChar char="Ø"/>
            </a:pPr>
            <a:r>
              <a:rPr lang="en-US" sz="2000" dirty="0"/>
              <a:t>Whenever we surf the Internet using smartphones, tablets, computers, etc., we leave a trail of data reflecting the activities performed by us online, which is our digital footprint. </a:t>
            </a:r>
            <a:endParaRPr lang="en-US" dirty="0">
              <a:cs typeface="Calibri" panose="020F0502020204030204"/>
            </a:endParaRPr>
          </a:p>
          <a:p>
            <a:pPr>
              <a:spcBef>
                <a:spcPts val="500"/>
              </a:spcBef>
              <a:spcAft>
                <a:spcPts val="500"/>
              </a:spcAft>
              <a:buFont typeface="Wingdings" panose="020B0604020202020204" pitchFamily="34" charset="0"/>
              <a:buChar char="Ø"/>
            </a:pPr>
            <a:r>
              <a:rPr lang="en-US" sz="2000" dirty="0"/>
              <a:t>Our digital footprint can be created and used with or without our knowledge. </a:t>
            </a:r>
            <a:endParaRPr lang="en-US" dirty="0">
              <a:cs typeface="Calibri" panose="020F0502020204030204"/>
            </a:endParaRPr>
          </a:p>
          <a:p>
            <a:pPr>
              <a:spcBef>
                <a:spcPts val="500"/>
              </a:spcBef>
              <a:spcAft>
                <a:spcPts val="500"/>
              </a:spcAft>
              <a:buFont typeface="Wingdings" panose="020B0604020202020204" pitchFamily="34" charset="0"/>
              <a:buChar char="Ø"/>
            </a:pPr>
            <a:r>
              <a:rPr lang="en-US" sz="2000" dirty="0"/>
              <a:t>It includes websites we visit, emails we send, and any information we submit online, etc. </a:t>
            </a:r>
            <a:endParaRPr lang="en-US" dirty="0">
              <a:cs typeface="Calibri" panose="020F0502020204030204"/>
            </a:endParaRPr>
          </a:p>
          <a:p>
            <a:pPr>
              <a:spcBef>
                <a:spcPts val="500"/>
              </a:spcBef>
              <a:spcAft>
                <a:spcPts val="500"/>
              </a:spcAft>
              <a:buFont typeface="Wingdings" panose="020B0604020202020204" pitchFamily="34" charset="0"/>
              <a:buChar char="Ø"/>
            </a:pPr>
            <a:r>
              <a:rPr lang="en-US" sz="2000" dirty="0"/>
              <a:t>Such data could be used for targeted advertisement or could also be misused or exploited. Thus, it is good to be aware of the data trail we might be leaving behind. </a:t>
            </a:r>
            <a:endParaRPr lang="en-US">
              <a:cs typeface="Calibri" panose="020F0502020204030204"/>
            </a:endParaRPr>
          </a:p>
          <a:p>
            <a:pPr>
              <a:spcBef>
                <a:spcPts val="500"/>
              </a:spcBef>
              <a:spcAft>
                <a:spcPts val="500"/>
              </a:spcAft>
              <a:buFont typeface="Wingdings" panose="020B0604020202020204" pitchFamily="34" charset="0"/>
              <a:buChar char="Ø"/>
            </a:pPr>
            <a:r>
              <a:rPr lang="en-US" sz="2000" dirty="0"/>
              <a:t>This awareness should make us cautious about what we write, upload or download or even browse online.</a:t>
            </a:r>
            <a:endParaRPr lang="en-US">
              <a:cs typeface="Calibri"/>
            </a:endParaRPr>
          </a:p>
          <a:p>
            <a:pPr marL="0">
              <a:spcBef>
                <a:spcPts val="500"/>
              </a:spcBef>
              <a:spcAft>
                <a:spcPts val="500"/>
              </a:spcAft>
            </a:pPr>
            <a:endParaRPr lang="en-US" sz="2000"/>
          </a:p>
        </p:txBody>
      </p:sp>
    </p:spTree>
    <p:extLst>
      <p:ext uri="{BB962C8B-B14F-4D97-AF65-F5344CB8AC3E}">
        <p14:creationId xmlns:p14="http://schemas.microsoft.com/office/powerpoint/2010/main" val="44606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62078-08D9-4909-995F-B3FFE65FAFEF}"/>
              </a:ext>
            </a:extLst>
          </p:cNvPr>
          <p:cNvSpPr>
            <a:spLocks noGrp="1"/>
          </p:cNvSpPr>
          <p:nvPr>
            <p:ph type="title"/>
          </p:nvPr>
        </p:nvSpPr>
        <p:spPr>
          <a:xfrm>
            <a:off x="640080" y="325369"/>
            <a:ext cx="4368602" cy="1956841"/>
          </a:xfrm>
        </p:spPr>
        <p:txBody>
          <a:bodyPr anchor="b">
            <a:normAutofit/>
          </a:bodyPr>
          <a:lstStyle/>
          <a:p>
            <a:r>
              <a:rPr lang="en-GB" sz="4200" b="1" dirty="0">
                <a:ea typeface="+mj-lt"/>
                <a:cs typeface="+mj-lt"/>
              </a:rPr>
              <a:t>Digital Society and </a:t>
            </a:r>
            <a:br>
              <a:rPr lang="en-GB" sz="4200" b="1" dirty="0">
                <a:cs typeface="+mj-lt"/>
              </a:rPr>
            </a:br>
            <a:r>
              <a:rPr lang="en-GB" sz="4200" b="1" dirty="0">
                <a:ea typeface="+mj-lt"/>
                <a:cs typeface="+mj-lt"/>
              </a:rPr>
              <a:t>Netizens</a:t>
            </a:r>
            <a:endParaRPr lang="en-GB" sz="4200" b="1" dirty="0">
              <a:cs typeface="Calibri Light"/>
            </a:endParaRPr>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 schematic&#10;&#10;Description automatically generated">
            <a:extLst>
              <a:ext uri="{FF2B5EF4-FFF2-40B4-BE49-F238E27FC236}">
                <a16:creationId xmlns:a16="http://schemas.microsoft.com/office/drawing/2014/main" id="{80AA6144-3C3C-4C30-88DD-9A64779CA126}"/>
              </a:ext>
            </a:extLst>
          </p:cNvPr>
          <p:cNvPicPr>
            <a:picLocks noChangeAspect="1"/>
          </p:cNvPicPr>
          <p:nvPr/>
        </p:nvPicPr>
        <p:blipFill rotWithShape="1">
          <a:blip r:embed="rId2"/>
          <a:srcRect t="6284"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18" name="Content Placeholder 9">
            <a:extLst>
              <a:ext uri="{FF2B5EF4-FFF2-40B4-BE49-F238E27FC236}">
                <a16:creationId xmlns:a16="http://schemas.microsoft.com/office/drawing/2014/main" id="{1DFCABB3-BD79-4ECE-9E13-CA1C996F53A7}"/>
              </a:ext>
            </a:extLst>
          </p:cNvPr>
          <p:cNvGraphicFramePr>
            <a:graphicFrameLocks noGrp="1"/>
          </p:cNvGraphicFramePr>
          <p:nvPr>
            <p:ph idx="1"/>
            <p:extLst>
              <p:ext uri="{D42A27DB-BD31-4B8C-83A1-F6EECF244321}">
                <p14:modId xmlns:p14="http://schemas.microsoft.com/office/powerpoint/2010/main" val="2036328890"/>
              </p:ext>
            </p:extLst>
          </p:nvPr>
        </p:nvGraphicFramePr>
        <p:xfrm>
          <a:off x="386080" y="1833808"/>
          <a:ext cx="4543770" cy="352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3" name="Content Placeholder 9">
            <a:extLst>
              <a:ext uri="{FF2B5EF4-FFF2-40B4-BE49-F238E27FC236}">
                <a16:creationId xmlns:a16="http://schemas.microsoft.com/office/drawing/2014/main" id="{5D0A8ABA-E7B6-413E-8513-2BEA447347EA}"/>
              </a:ext>
            </a:extLst>
          </p:cNvPr>
          <p:cNvGraphicFramePr>
            <a:graphicFrameLocks/>
          </p:cNvGraphicFramePr>
          <p:nvPr>
            <p:extLst>
              <p:ext uri="{D42A27DB-BD31-4B8C-83A1-F6EECF244321}">
                <p14:modId xmlns:p14="http://schemas.microsoft.com/office/powerpoint/2010/main" val="128204577"/>
              </p:ext>
            </p:extLst>
          </p:nvPr>
        </p:nvGraphicFramePr>
        <p:xfrm>
          <a:off x="457662" y="3614117"/>
          <a:ext cx="4543770" cy="35284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1792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E7FA-B344-4175-9E8A-1A72975D13E5}"/>
              </a:ext>
            </a:extLst>
          </p:cNvPr>
          <p:cNvSpPr>
            <a:spLocks noGrp="1"/>
          </p:cNvSpPr>
          <p:nvPr>
            <p:ph type="title"/>
          </p:nvPr>
        </p:nvSpPr>
        <p:spPr/>
        <p:txBody>
          <a:bodyPr/>
          <a:lstStyle/>
          <a:p>
            <a:pPr algn="ctr"/>
            <a:r>
              <a:rPr lang="en-GB" b="1" dirty="0">
                <a:cs typeface="Calibri Light"/>
              </a:rPr>
              <a:t>Digital Etiquettes of a Responsible Netizen</a:t>
            </a:r>
          </a:p>
        </p:txBody>
      </p:sp>
      <p:pic>
        <p:nvPicPr>
          <p:cNvPr id="4" name="Picture 4" descr="Diagram&#10;&#10;Description automatically generated">
            <a:extLst>
              <a:ext uri="{FF2B5EF4-FFF2-40B4-BE49-F238E27FC236}">
                <a16:creationId xmlns:a16="http://schemas.microsoft.com/office/drawing/2014/main" id="{A13599FF-7442-4415-B37F-1B2DD2334F81}"/>
              </a:ext>
            </a:extLst>
          </p:cNvPr>
          <p:cNvPicPr>
            <a:picLocks noGrp="1" noChangeAspect="1"/>
          </p:cNvPicPr>
          <p:nvPr>
            <p:ph idx="1"/>
          </p:nvPr>
        </p:nvPicPr>
        <p:blipFill>
          <a:blip r:embed="rId2"/>
          <a:stretch>
            <a:fillRect/>
          </a:stretch>
        </p:blipFill>
        <p:spPr>
          <a:xfrm>
            <a:off x="362294" y="2102022"/>
            <a:ext cx="3228975" cy="2981325"/>
          </a:xfrm>
        </p:spPr>
      </p:pic>
      <p:pic>
        <p:nvPicPr>
          <p:cNvPr id="5" name="Picture 5" descr="Diagram&#10;&#10;Description automatically generated">
            <a:extLst>
              <a:ext uri="{FF2B5EF4-FFF2-40B4-BE49-F238E27FC236}">
                <a16:creationId xmlns:a16="http://schemas.microsoft.com/office/drawing/2014/main" id="{7918BDC6-D7C7-4525-B3B1-7C308B9AFFDB}"/>
              </a:ext>
            </a:extLst>
          </p:cNvPr>
          <p:cNvPicPr>
            <a:picLocks noChangeAspect="1"/>
          </p:cNvPicPr>
          <p:nvPr/>
        </p:nvPicPr>
        <p:blipFill>
          <a:blip r:embed="rId3"/>
          <a:stretch>
            <a:fillRect/>
          </a:stretch>
        </p:blipFill>
        <p:spPr>
          <a:xfrm>
            <a:off x="4094922" y="2101470"/>
            <a:ext cx="3825460" cy="2975318"/>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63D684B6-FC6E-4038-B296-E3AE7B4F5BEF}"/>
              </a:ext>
            </a:extLst>
          </p:cNvPr>
          <p:cNvPicPr>
            <a:picLocks noChangeAspect="1"/>
          </p:cNvPicPr>
          <p:nvPr/>
        </p:nvPicPr>
        <p:blipFill>
          <a:blip r:embed="rId4"/>
          <a:stretch>
            <a:fillRect/>
          </a:stretch>
        </p:blipFill>
        <p:spPr>
          <a:xfrm>
            <a:off x="8357705" y="2096811"/>
            <a:ext cx="3670852" cy="2984636"/>
          </a:xfrm>
          <a:prstGeom prst="rect">
            <a:avLst/>
          </a:prstGeom>
        </p:spPr>
      </p:pic>
      <p:sp>
        <p:nvSpPr>
          <p:cNvPr id="7" name="TextBox 6">
            <a:extLst>
              <a:ext uri="{FF2B5EF4-FFF2-40B4-BE49-F238E27FC236}">
                <a16:creationId xmlns:a16="http://schemas.microsoft.com/office/drawing/2014/main" id="{78EA9609-926B-40EB-9CE0-EFF89331F512}"/>
              </a:ext>
            </a:extLst>
          </p:cNvPr>
          <p:cNvSpPr txBox="1"/>
          <p:nvPr/>
        </p:nvSpPr>
        <p:spPr>
          <a:xfrm>
            <a:off x="605183" y="546431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cs typeface="Calibri"/>
              </a:rPr>
              <a:t>Net Etiquettes</a:t>
            </a:r>
            <a:endParaRPr lang="en-US" sz="2000" b="1"/>
          </a:p>
        </p:txBody>
      </p:sp>
      <p:sp>
        <p:nvSpPr>
          <p:cNvPr id="8" name="TextBox 7">
            <a:extLst>
              <a:ext uri="{FF2B5EF4-FFF2-40B4-BE49-F238E27FC236}">
                <a16:creationId xmlns:a16="http://schemas.microsoft.com/office/drawing/2014/main" id="{A9178BB1-DABB-4A8F-9F60-4A2C1AB342C1}"/>
              </a:ext>
            </a:extLst>
          </p:cNvPr>
          <p:cNvSpPr txBox="1"/>
          <p:nvPr/>
        </p:nvSpPr>
        <p:spPr>
          <a:xfrm>
            <a:off x="8821530" y="546431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cs typeface="Calibri"/>
              </a:rPr>
              <a:t>Social Media Etiquettes</a:t>
            </a:r>
            <a:endParaRPr lang="en-US" sz="2000" b="1" dirty="0" err="1"/>
          </a:p>
        </p:txBody>
      </p:sp>
      <p:sp>
        <p:nvSpPr>
          <p:cNvPr id="9" name="TextBox 8">
            <a:extLst>
              <a:ext uri="{FF2B5EF4-FFF2-40B4-BE49-F238E27FC236}">
                <a16:creationId xmlns:a16="http://schemas.microsoft.com/office/drawing/2014/main" id="{699F7C9E-107D-44F4-A5F0-0EBBC4D972DA}"/>
              </a:ext>
            </a:extLst>
          </p:cNvPr>
          <p:cNvSpPr txBox="1"/>
          <p:nvPr/>
        </p:nvSpPr>
        <p:spPr>
          <a:xfrm>
            <a:off x="4636052" y="546431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cs typeface="Calibri"/>
              </a:rPr>
              <a:t>Communication Etiquettes</a:t>
            </a:r>
            <a:endParaRPr lang="en-US" sz="2000" b="1" dirty="0"/>
          </a:p>
        </p:txBody>
      </p:sp>
    </p:spTree>
    <p:extLst>
      <p:ext uri="{BB962C8B-B14F-4D97-AF65-F5344CB8AC3E}">
        <p14:creationId xmlns:p14="http://schemas.microsoft.com/office/powerpoint/2010/main" val="1220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E438C6EA-212E-4F3A-896A-E31C7A7A388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363" r="27363"/>
          <a:stretch/>
        </p:blipFill>
        <p:spPr>
          <a:xfrm>
            <a:off x="1" y="10"/>
            <a:ext cx="4657344" cy="6902163"/>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a:bodyPr>
          <a:lstStyle/>
          <a:p>
            <a:r>
              <a:rPr lang="en-US" sz="2000" dirty="0">
                <a:ea typeface="+mn-lt"/>
                <a:cs typeface="+mn-lt"/>
              </a:rPr>
              <a:t>Criminal activities or offences carried out in a digital environment can be considered as cybercrime.</a:t>
            </a:r>
            <a:endParaRPr lang="en-US" dirty="0">
              <a:cs typeface="Calibri" panose="020F0502020204030204"/>
            </a:endParaRPr>
          </a:p>
          <a:p>
            <a:r>
              <a:rPr lang="en-US" sz="2000" dirty="0">
                <a:ea typeface="+mn-lt"/>
                <a:cs typeface="+mn-lt"/>
              </a:rPr>
              <a:t>Cybercrimes are carried out against either an individual, or a group, or an organization or even against a country, with the intent to directly or indirectly cause physical harm, financial loss or mental harassment.</a:t>
            </a:r>
            <a:endParaRPr lang="en-US" sz="2000" dirty="0">
              <a:cs typeface="Calibri"/>
            </a:endParaRPr>
          </a:p>
          <a:p>
            <a:r>
              <a:rPr lang="en-US" sz="2000" dirty="0">
                <a:cs typeface="Calibri"/>
              </a:rPr>
              <a:t>A cyber-criminal may use malicious software like Computer viruses or Malwares to perform a cybercrime.</a:t>
            </a:r>
          </a:p>
          <a:p>
            <a:r>
              <a:rPr lang="en-US" sz="2000" dirty="0">
                <a:ea typeface="+mn-lt"/>
                <a:cs typeface="+mn-lt"/>
              </a:rPr>
              <a:t>The nature of criminal activities are alarmingly increasing day-by-day.</a:t>
            </a:r>
            <a:endParaRPr lang="en-US" dirty="0">
              <a:cs typeface="Calibri" panose="020F0502020204030204"/>
            </a:endParaRPr>
          </a:p>
          <a:p>
            <a:endParaRPr lang="en-US" sz="2000" dirty="0">
              <a:cs typeface="Calibri" panose="020F0502020204030204"/>
            </a:endParaRPr>
          </a:p>
          <a:p>
            <a:pPr marL="0">
              <a:spcBef>
                <a:spcPts val="500"/>
              </a:spcBef>
              <a:spcAft>
                <a:spcPts val="500"/>
              </a:spcAft>
            </a:pPr>
            <a:endParaRPr lang="en-US" sz="2000">
              <a:cs typeface="Calibri" panose="020F0502020204030204"/>
            </a:endParaRPr>
          </a:p>
        </p:txBody>
      </p:sp>
      <p:sp>
        <p:nvSpPr>
          <p:cNvPr id="8" name="TextBox 7">
            <a:extLst>
              <a:ext uri="{FF2B5EF4-FFF2-40B4-BE49-F238E27FC236}">
                <a16:creationId xmlns:a16="http://schemas.microsoft.com/office/drawing/2014/main" id="{BA9F803D-2503-499B-80A5-4F15328F9E1E}"/>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Cyber Crime</a:t>
            </a:r>
          </a:p>
        </p:txBody>
      </p:sp>
    </p:spTree>
    <p:extLst>
      <p:ext uri="{BB962C8B-B14F-4D97-AF65-F5344CB8AC3E}">
        <p14:creationId xmlns:p14="http://schemas.microsoft.com/office/powerpoint/2010/main" val="140521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3686D-C4DA-4A70-94F5-36B067F28A7D}"/>
              </a:ext>
            </a:extLst>
          </p:cNvPr>
          <p:cNvSpPr>
            <a:spLocks noGrp="1"/>
          </p:cNvSpPr>
          <p:nvPr>
            <p:ph type="title"/>
          </p:nvPr>
        </p:nvSpPr>
        <p:spPr>
          <a:xfrm>
            <a:off x="838200" y="552741"/>
            <a:ext cx="3999971" cy="1690798"/>
          </a:xfrm>
        </p:spPr>
        <p:txBody>
          <a:bodyPr>
            <a:normAutofit/>
          </a:bodyPr>
          <a:lstStyle/>
          <a:p>
            <a:r>
              <a:rPr lang="en-GB" sz="4000">
                <a:cs typeface="Calibri Light"/>
              </a:rPr>
              <a:t>Types of Cyber-Crimes</a:t>
            </a:r>
          </a:p>
        </p:txBody>
      </p:sp>
      <p:sp>
        <p:nvSpPr>
          <p:cNvPr id="12" name="Content Placeholder 11">
            <a:extLst>
              <a:ext uri="{FF2B5EF4-FFF2-40B4-BE49-F238E27FC236}">
                <a16:creationId xmlns:a16="http://schemas.microsoft.com/office/drawing/2014/main" id="{D6D376D1-11EC-4120-B7C1-722D5D05C2AD}"/>
              </a:ext>
            </a:extLst>
          </p:cNvPr>
          <p:cNvSpPr>
            <a:spLocks noGrp="1"/>
          </p:cNvSpPr>
          <p:nvPr>
            <p:ph idx="1"/>
          </p:nvPr>
        </p:nvSpPr>
        <p:spPr>
          <a:xfrm>
            <a:off x="838200" y="2400475"/>
            <a:ext cx="3999971" cy="3721829"/>
          </a:xfrm>
        </p:spPr>
        <p:txBody>
          <a:bodyPr vert="horz" lIns="91440" tIns="45720" rIns="91440" bIns="45720" rtlCol="0" anchor="t">
            <a:normAutofit/>
          </a:bodyPr>
          <a:lstStyle/>
          <a:p>
            <a:pPr>
              <a:buFont typeface="Wingdings" panose="020B0604020202020204" pitchFamily="34" charset="0"/>
              <a:buChar char="Ø"/>
            </a:pPr>
            <a:r>
              <a:rPr lang="en-US" sz="2400" dirty="0">
                <a:cs typeface="Calibri"/>
              </a:rPr>
              <a:t>Hacking</a:t>
            </a:r>
            <a:endParaRPr lang="en-US"/>
          </a:p>
          <a:p>
            <a:pPr>
              <a:buFont typeface="Wingdings" panose="020B0604020202020204" pitchFamily="34" charset="0"/>
              <a:buChar char="Ø"/>
            </a:pPr>
            <a:r>
              <a:rPr lang="en-US" sz="2400" dirty="0">
                <a:cs typeface="Calibri"/>
              </a:rPr>
              <a:t>Phishing Emails</a:t>
            </a:r>
          </a:p>
          <a:p>
            <a:pPr>
              <a:buFont typeface="Wingdings" panose="020B0604020202020204" pitchFamily="34" charset="0"/>
              <a:buChar char="Ø"/>
            </a:pPr>
            <a:r>
              <a:rPr lang="en-US" sz="2400" dirty="0">
                <a:cs typeface="Calibri"/>
              </a:rPr>
              <a:t>Identity Theft</a:t>
            </a:r>
          </a:p>
          <a:p>
            <a:pPr>
              <a:buFont typeface="Wingdings" panose="020B0604020202020204" pitchFamily="34" charset="0"/>
              <a:buChar char="Ø"/>
            </a:pPr>
            <a:r>
              <a:rPr lang="en-US" sz="2400" dirty="0">
                <a:cs typeface="Calibri"/>
              </a:rPr>
              <a:t>Denial of Service</a:t>
            </a:r>
          </a:p>
          <a:p>
            <a:pPr>
              <a:buFont typeface="Wingdings" panose="020B0604020202020204" pitchFamily="34" charset="0"/>
              <a:buChar char="Ø"/>
            </a:pPr>
            <a:r>
              <a:rPr lang="en-US" sz="2400" dirty="0">
                <a:cs typeface="Calibri"/>
              </a:rPr>
              <a:t>Ransomware</a:t>
            </a:r>
          </a:p>
        </p:txBody>
      </p:sp>
      <p:pic>
        <p:nvPicPr>
          <p:cNvPr id="5" name="Picture 5" descr="Website&#10;&#10;Description automatically generated">
            <a:extLst>
              <a:ext uri="{FF2B5EF4-FFF2-40B4-BE49-F238E27FC236}">
                <a16:creationId xmlns:a16="http://schemas.microsoft.com/office/drawing/2014/main" id="{A4D9E96B-967B-4D0D-882D-87381784A071}"/>
              </a:ext>
            </a:extLst>
          </p:cNvPr>
          <p:cNvPicPr>
            <a:picLocks noChangeAspect="1"/>
          </p:cNvPicPr>
          <p:nvPr/>
        </p:nvPicPr>
        <p:blipFill rotWithShape="1">
          <a:blip r:embed="rId2"/>
          <a:srcRect l="14121" t="61" r="11527" b="513"/>
          <a:stretch/>
        </p:blipFill>
        <p:spPr>
          <a:xfrm>
            <a:off x="5195933" y="1402117"/>
            <a:ext cx="3325118" cy="2501134"/>
          </a:xfrm>
          <a:prstGeom prst="rect">
            <a:avLst/>
          </a:prstGeom>
        </p:spPr>
      </p:pic>
      <p:pic>
        <p:nvPicPr>
          <p:cNvPr id="8" name="Picture 8" descr="Graphical user interface, arrow&#10;&#10;Description automatically generated">
            <a:extLst>
              <a:ext uri="{FF2B5EF4-FFF2-40B4-BE49-F238E27FC236}">
                <a16:creationId xmlns:a16="http://schemas.microsoft.com/office/drawing/2014/main" id="{E1E26134-1419-482C-9FED-9DE83D739575}"/>
              </a:ext>
            </a:extLst>
          </p:cNvPr>
          <p:cNvPicPr>
            <a:picLocks noChangeAspect="1"/>
          </p:cNvPicPr>
          <p:nvPr/>
        </p:nvPicPr>
        <p:blipFill rotWithShape="1">
          <a:blip r:embed="rId3"/>
          <a:srcRect l="9205" r="10843" b="-807"/>
          <a:stretch/>
        </p:blipFill>
        <p:spPr>
          <a:xfrm>
            <a:off x="8672469" y="2240693"/>
            <a:ext cx="3325118" cy="1662559"/>
          </a:xfrm>
          <a:prstGeom prst="rect">
            <a:avLst/>
          </a:prstGeom>
        </p:spPr>
      </p:pic>
      <p:pic>
        <p:nvPicPr>
          <p:cNvPr id="4" name="Picture 4" descr="A picture containing background pattern&#10;&#10;Description automatically generated">
            <a:extLst>
              <a:ext uri="{FF2B5EF4-FFF2-40B4-BE49-F238E27FC236}">
                <a16:creationId xmlns:a16="http://schemas.microsoft.com/office/drawing/2014/main" id="{54D34047-624C-48D1-8FE9-B01708AA85F6}"/>
              </a:ext>
            </a:extLst>
          </p:cNvPr>
          <p:cNvPicPr>
            <a:picLocks noChangeAspect="1"/>
          </p:cNvPicPr>
          <p:nvPr/>
        </p:nvPicPr>
        <p:blipFill>
          <a:blip r:embed="rId4"/>
          <a:stretch>
            <a:fillRect/>
          </a:stretch>
        </p:blipFill>
        <p:spPr>
          <a:xfrm>
            <a:off x="5191604" y="4139118"/>
            <a:ext cx="2152419" cy="2152419"/>
          </a:xfrm>
          <a:prstGeom prst="rect">
            <a:avLst/>
          </a:prstGeom>
        </p:spPr>
      </p:pic>
      <p:pic>
        <p:nvPicPr>
          <p:cNvPr id="7" name="Picture 7" descr="Text&#10;&#10;Description automatically generated">
            <a:extLst>
              <a:ext uri="{FF2B5EF4-FFF2-40B4-BE49-F238E27FC236}">
                <a16:creationId xmlns:a16="http://schemas.microsoft.com/office/drawing/2014/main" id="{89EC8F88-CA53-4159-8DA4-554EF4FF5BCD}"/>
              </a:ext>
            </a:extLst>
          </p:cNvPr>
          <p:cNvPicPr>
            <a:picLocks noChangeAspect="1"/>
          </p:cNvPicPr>
          <p:nvPr/>
        </p:nvPicPr>
        <p:blipFill>
          <a:blip r:embed="rId5"/>
          <a:stretch>
            <a:fillRect/>
          </a:stretch>
        </p:blipFill>
        <p:spPr>
          <a:xfrm>
            <a:off x="7528164" y="4852677"/>
            <a:ext cx="2152419" cy="143673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DBF0754-8ACD-4D21-9651-F2F85E21EAAD}"/>
              </a:ext>
            </a:extLst>
          </p:cNvPr>
          <p:cNvPicPr>
            <a:picLocks noChangeAspect="1"/>
          </p:cNvPicPr>
          <p:nvPr/>
        </p:nvPicPr>
        <p:blipFill>
          <a:blip r:embed="rId6"/>
          <a:stretch>
            <a:fillRect/>
          </a:stretch>
        </p:blipFill>
        <p:spPr>
          <a:xfrm>
            <a:off x="9845167" y="4850543"/>
            <a:ext cx="2152419" cy="1436739"/>
          </a:xfrm>
          <a:prstGeom prst="rect">
            <a:avLst/>
          </a:prstGeom>
        </p:spPr>
      </p:pic>
    </p:spTree>
    <p:extLst>
      <p:ext uri="{BB962C8B-B14F-4D97-AF65-F5344CB8AC3E}">
        <p14:creationId xmlns:p14="http://schemas.microsoft.com/office/powerpoint/2010/main" val="428908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438C6EA-212E-4F3A-896A-E31C7A7A388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603" r="29603"/>
          <a:stretch/>
        </p:blipFill>
        <p:spPr>
          <a:xfrm>
            <a:off x="-519042" y="10"/>
            <a:ext cx="5072980"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A1020C-2D53-4ACE-89A8-48F2927C0E17}"/>
              </a:ext>
            </a:extLst>
          </p:cNvPr>
          <p:cNvSpPr>
            <a:spLocks noGrp="1"/>
          </p:cNvSpPr>
          <p:nvPr>
            <p:ph idx="1"/>
          </p:nvPr>
        </p:nvSpPr>
        <p:spPr>
          <a:xfrm>
            <a:off x="5297762" y="2715589"/>
            <a:ext cx="6251110" cy="3923134"/>
          </a:xfrm>
        </p:spPr>
        <p:txBody>
          <a:bodyPr vert="horz" lIns="91440" tIns="45720" rIns="91440" bIns="45720" rtlCol="0" anchor="t">
            <a:normAutofit/>
          </a:bodyPr>
          <a:lstStyle/>
          <a:p>
            <a:pPr>
              <a:buFont typeface="Wingdings" panose="020B0604020202020204" pitchFamily="34" charset="0"/>
              <a:buChar char="Ø"/>
            </a:pPr>
            <a:r>
              <a:rPr lang="en-US" sz="2000" dirty="0">
                <a:ea typeface="+mn-lt"/>
                <a:cs typeface="+mn-lt"/>
              </a:rPr>
              <a:t>In this digital age, data or information protection is mainly about the privacy of data stored digitally.</a:t>
            </a:r>
            <a:endParaRPr lang="en-US" dirty="0">
              <a:ea typeface="+mn-lt"/>
              <a:cs typeface="+mn-lt"/>
            </a:endParaRPr>
          </a:p>
          <a:p>
            <a:pPr>
              <a:buFont typeface="Wingdings" panose="020B0604020202020204" pitchFamily="34" charset="0"/>
              <a:buChar char="Ø"/>
            </a:pPr>
            <a:r>
              <a:rPr lang="en-US" sz="2000" dirty="0">
                <a:ea typeface="+mn-lt"/>
                <a:cs typeface="+mn-lt"/>
              </a:rPr>
              <a:t>Some sensitive data include biometric information, health information, financial information and other personal documents.</a:t>
            </a:r>
            <a:endParaRPr lang="en-US" dirty="0">
              <a:cs typeface="Calibri"/>
            </a:endParaRPr>
          </a:p>
          <a:p>
            <a:pPr>
              <a:buFont typeface="Wingdings" panose="020B0604020202020204" pitchFamily="34" charset="0"/>
              <a:buChar char="Ø"/>
            </a:pPr>
            <a:r>
              <a:rPr lang="en-US" sz="2000" dirty="0">
                <a:ea typeface="+mn-lt"/>
                <a:cs typeface="+mn-lt"/>
              </a:rPr>
              <a:t>Privacy of sensitive data can be implemented by encryption, authentication, and other secure methods to ensure that such data is accessible only to the authorized user and is for a legitimate purpose.</a:t>
            </a:r>
            <a:endParaRPr lang="en-US">
              <a:cs typeface="Calibri" panose="020F0502020204030204"/>
            </a:endParaRPr>
          </a:p>
          <a:p>
            <a:pPr>
              <a:buFont typeface="Wingdings" panose="020B0604020202020204" pitchFamily="34" charset="0"/>
              <a:buChar char="Ø"/>
            </a:pPr>
            <a:r>
              <a:rPr lang="en-US" sz="2000" dirty="0">
                <a:ea typeface="+mn-lt"/>
                <a:cs typeface="+mn-lt"/>
              </a:rPr>
              <a:t>All over the world, each country has its own data protection policies (laws).</a:t>
            </a:r>
            <a:endParaRPr lang="en-US" dirty="0">
              <a:cs typeface="Calibri" panose="020F0502020204030204"/>
            </a:endParaRPr>
          </a:p>
          <a:p>
            <a:endParaRPr lang="en-US" sz="2000" dirty="0">
              <a:cs typeface="Calibri" panose="020F0502020204030204"/>
            </a:endParaRPr>
          </a:p>
          <a:p>
            <a:pPr marL="0">
              <a:spcBef>
                <a:spcPts val="500"/>
              </a:spcBef>
              <a:spcAft>
                <a:spcPts val="500"/>
              </a:spcAft>
            </a:pPr>
            <a:endParaRPr lang="en-US" sz="2000">
              <a:cs typeface="Calibri" panose="020F0502020204030204"/>
            </a:endParaRPr>
          </a:p>
        </p:txBody>
      </p:sp>
      <p:sp>
        <p:nvSpPr>
          <p:cNvPr id="8" name="TextBox 7">
            <a:extLst>
              <a:ext uri="{FF2B5EF4-FFF2-40B4-BE49-F238E27FC236}">
                <a16:creationId xmlns:a16="http://schemas.microsoft.com/office/drawing/2014/main" id="{BA9F803D-2503-499B-80A5-4F15328F9E1E}"/>
              </a:ext>
            </a:extLst>
          </p:cNvPr>
          <p:cNvSpPr txBox="1"/>
          <p:nvPr/>
        </p:nvSpPr>
        <p:spPr>
          <a:xfrm>
            <a:off x="5297762" y="329184"/>
            <a:ext cx="6251110" cy="1783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Data Protection</a:t>
            </a:r>
          </a:p>
        </p:txBody>
      </p:sp>
    </p:spTree>
    <p:extLst>
      <p:ext uri="{BB962C8B-B14F-4D97-AF65-F5344CB8AC3E}">
        <p14:creationId xmlns:p14="http://schemas.microsoft.com/office/powerpoint/2010/main" val="271559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1</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Mesh</vt:lpstr>
      <vt:lpstr>Office Theme</vt:lpstr>
      <vt:lpstr>Computer Science</vt:lpstr>
      <vt:lpstr>CONTENTS</vt:lpstr>
      <vt:lpstr>Introduction</vt:lpstr>
      <vt:lpstr>PowerPoint Presentation</vt:lpstr>
      <vt:lpstr>Digital Society and  Netizens</vt:lpstr>
      <vt:lpstr>Digital Etiquettes of a Responsible Netizen</vt:lpstr>
      <vt:lpstr>PowerPoint Presentation</vt:lpstr>
      <vt:lpstr>Types of Cyber-Crimes</vt:lpstr>
      <vt:lpstr>PowerPoint Presentation</vt:lpstr>
      <vt:lpstr>Intellectual Property Rights</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677</cp:revision>
  <dcterms:created xsi:type="dcterms:W3CDTF">2021-11-30T08:19:19Z</dcterms:created>
  <dcterms:modified xsi:type="dcterms:W3CDTF">2022-01-28T07:58:50Z</dcterms:modified>
</cp:coreProperties>
</file>